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2" r:id="rId6"/>
    <p:sldId id="266" r:id="rId7"/>
    <p:sldId id="260" r:id="rId8"/>
    <p:sldId id="267" r:id="rId9"/>
    <p:sldId id="269" r:id="rId10"/>
    <p:sldId id="272" r:id="rId11"/>
    <p:sldId id="270" r:id="rId12"/>
    <p:sldId id="264" r:id="rId13"/>
    <p:sldId id="263" r:id="rId14"/>
    <p:sldId id="273" r:id="rId15"/>
  </p:sldIdLst>
  <p:sldSz cx="7562850" cy="10696575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5"/>
    <p:restoredTop sz="94669"/>
  </p:normalViewPr>
  <p:slideViewPr>
    <p:cSldViewPr snapToGrid="0">
      <p:cViewPr>
        <p:scale>
          <a:sx n="112" d="100"/>
          <a:sy n="112" d="100"/>
        </p:scale>
        <p:origin x="20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Cover photograph: original photograph supplied by Ollie Steadman.</a:t>
            </a:r>
          </a:p>
          <a:p>
            <a:r>
              <a:t>The original photograph is used untouched; no AI-generated or AI-edited imagery is present.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Sources: Diabetes UK travel guidance and TravelHealthPro destination guidance.</a:t>
            </a:r>
          </a:p>
          <a:p>
            <a:r>
              <a:t>Photograph: Taryn Elliott via Pexels — https://www.pexels.com/photo/travel-documents-and-necessities-5405596/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Reference: TravelHealthPro — First aid kits: https://travelhealthpro.org.uk/factsheet/74/first-aid-kits</a:t>
            </a:r>
          </a:p>
          <a:p>
            <a:r>
              <a:t>Photograph: Rachel Claire via Pexels — https://www.pexels.com/photo/flatlay-of-traveler-clothes-and-essentials-5531437/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Practical packing system based on the author’s travel experience and Diabetes UK travel guidance.</a:t>
            </a:r>
          </a:p>
          <a:p>
            <a:r>
              <a:t>Photograph: Gül Işık via Pexels — https://www.pexels.com/photo/photo-of-person-carrying-backpack-2452345/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Practical packing system based on the author’s travel experience.</a:t>
            </a:r>
          </a:p>
          <a:p>
            <a:r>
              <a:t>Photograph: Timur Weber via Pexels — https://www.pexels.com/photo/a-woman-preparing-to-travel-packing-her-stuff-in-a-back-pack-9186036/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Visible disclaimer retained and rewritten in clear British English.</a:t>
            </a:r>
          </a:p>
          <a:p>
            <a:r>
              <a:t>Guidance reviewed from NHS, Diabetes UK, TravelHealthPro, UK Civil Aviation Authority and Resuscitation Council UK.</a:t>
            </a:r>
          </a:p>
          <a:p>
            <a:r>
              <a:t>Photograph: original photograph supplied by Ollie Steadman.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Practical bag-allocation system based on the author’s travel experience and Diabetes UK travel guidance.</a:t>
            </a:r>
          </a:p>
          <a:p>
            <a:r>
              <a:t>Photograph: ThiS HAN via Pexels — https://www.pexels.com/photo/flat-lay-of-luggage-and-bags-4004224/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Sources: NHS insulin storage guidance and Diabetes UK travel guidance.</a:t>
            </a:r>
          </a:p>
          <a:p>
            <a:r>
              <a:t>Photograph and Vietnam story: supplied by Ollie Steadman.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Sources: Diabetes UK — Travelling with diabetes: https://www.diabetes.org.uk/living-with-diabetes/life-with-diabetes/travel</a:t>
            </a:r>
          </a:p>
          <a:p>
            <a:r>
              <a:t>NHS — Storing and travelling with insulin: https://www.nhs.uk/medicines/insulin/short-acting-insulin/storing-and-travelling-with-short-acting-insulin/</a:t>
            </a:r>
          </a:p>
          <a:p>
            <a:r>
              <a:t>Photograph: original photograph supplied by Ollie Steadman.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Sources: NHS — Anaphylaxis: https://www.nhs.uk/conditions/anaphylaxis/</a:t>
            </a:r>
          </a:p>
          <a:p>
            <a:r>
              <a:t>Resuscitation Council UK — Anaphylaxis FAQs: https://www.resus.org.uk/professional-library/faqs/faqs-anaphylaxis</a:t>
            </a:r>
          </a:p>
          <a:p>
            <a:r>
              <a:t>Photograph: Towfiqu barbhuiya via Pexels — https://www.pexels.com/photo/medicines-and-band-aids-in-a-kit-14624610/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Source: UK Civil Aviation Authority — Pack right: https://www.caa.co.uk/packright</a:t>
            </a:r>
          </a:p>
          <a:p>
            <a:r>
              <a:t>Photograph: ready made via Pexels — https://www.pexels.com/photo/photo-of-power-bank-near-socket-3921697/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Source: Diabetes UK — Travelling with diabetes: https://www.diabetes.org.uk/living-with-diabetes/life-with-diabetes/travel</a:t>
            </a:r>
          </a:p>
          <a:p>
            <a:r>
              <a:t>Photograph: Nataliya Vaitkevich via Pexels — https://www.pexels.com/photo/diabetic-kit-and-insulin-over-a-purple-surface-6941102/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Reference: TravelHealthPro — First aid kits: https://travelhealthpro.org.uk/factsheet/74/first-aid-kits</a:t>
            </a:r>
          </a:p>
          <a:p>
            <a:r>
              <a:t>Photograph: Thiếu Quân Võ Vũ via Pexels — https://www.pexels.com/photo/person-holding-pink-smartphone-and-wallet-5147224/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Sources: TravelHealthPro — Travellers’ diarrhoea: https://travelhealthpro.org.uk/factsheet/53/travellers-diarrhoea</a:t>
            </a:r>
          </a:p>
          <a:p>
            <a:r>
              <a:t>NHS — Loperamide: https://www.nhs.uk/medicines/loperamide/who-can-and-cannot-take-loperamide/</a:t>
            </a:r>
          </a:p>
          <a:p>
            <a:r>
              <a:t>Diabetes UK — Type 1 sick-day guidance: https://www.diabetes.org.uk/sites/default/files/2021-03/A5_T1Illness_TREND_FINAL_1.pdf</a:t>
            </a:r>
          </a:p>
          <a:p>
            <a:r>
              <a:t>Probiotics are listed only as an optional established routine; no prevention or treatment claim is made.</a:t>
            </a:r>
          </a:p>
          <a:p>
            <a:r>
              <a:t>Photograph: Pavel Danilyuk via Pexels — https://www.pexels.com/photo/glass-of-water-and-medication-on-white-surface-6753139/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hyperlink" Target="https://www.amazon.co.uk/shop/type1solotrav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5"/>
          <p:cNvPicPr>
            <a:picLocks noChangeAspect="1"/>
          </p:cNvPicPr>
          <p:nvPr/>
        </p:nvPicPr>
        <p:blipFill>
          <a:blip r:embed="rId3"/>
          <a:srcRect l="4192" r="4192"/>
          <a:stretch>
            <a:fillRect/>
          </a:stretch>
        </p:blipFill>
        <p:spPr>
          <a:xfrm>
            <a:off x="0" y="0"/>
            <a:ext cx="7562850" cy="6191250"/>
          </a:xfrm>
          <a:prstGeom prst="rect">
            <a:avLst/>
          </a:prstGeom>
        </p:spPr>
      </p:pic>
      <p:sp>
        <p:nvSpPr>
          <p:cNvPr id="2" name="cover-paper-block">
            <a:extLst>
              <a:ext uri="{FF2B5EF4-FFF2-40B4-BE49-F238E27FC236}">
                <a16:creationId xmlns:a16="http://schemas.microsoft.com/office/drawing/2014/main" id="{FF1E29F9-2289-4A21-A868-FAF980AD9788}"/>
              </a:ext>
            </a:extLst>
          </p:cNvPr>
          <p:cNvSpPr>
            <a:spLocks noGrp="1"/>
          </p:cNvSpPr>
          <p:nvPr/>
        </p:nvSpPr>
        <p:spPr>
          <a:xfrm>
            <a:off x="0" y="5905500"/>
            <a:ext cx="7562850" cy="4791075"/>
          </a:xfrm>
          <a:prstGeom prst="rect">
            <a:avLst/>
          </a:prstGeom>
          <a:solidFill>
            <a:srgbClr val="F8F6F0"/>
          </a:solidFill>
          <a:ln w="0">
            <a:solidFill>
              <a:srgbClr val="F8F6F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cover-accent">
            <a:extLst>
              <a:ext uri="{FF2B5EF4-FFF2-40B4-BE49-F238E27FC236}">
                <a16:creationId xmlns:a16="http://schemas.microsoft.com/office/drawing/2014/main" id="{56C6FE6D-BB2B-47AD-A270-9416546B8422}"/>
              </a:ext>
            </a:extLst>
          </p:cNvPr>
          <p:cNvSpPr>
            <a:spLocks noGrp="1"/>
          </p:cNvSpPr>
          <p:nvPr/>
        </p:nvSpPr>
        <p:spPr>
          <a:xfrm>
            <a:off x="476250" y="5905500"/>
            <a:ext cx="876300" cy="7620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cover-kicker">
            <a:extLst>
              <a:ext uri="{FF2B5EF4-FFF2-40B4-BE49-F238E27FC236}">
                <a16:creationId xmlns:a16="http://schemas.microsoft.com/office/drawing/2014/main" id="{F9EACF0A-3A85-44DA-8507-40EDB6A7A96D}"/>
              </a:ext>
            </a:extLst>
          </p:cNvPr>
          <p:cNvSpPr>
            <a:spLocks noGrp="1"/>
          </p:cNvSpPr>
          <p:nvPr/>
        </p:nvSpPr>
        <p:spPr>
          <a:xfrm>
            <a:off x="476250" y="6276975"/>
            <a:ext cx="3048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A PRACTICAL CHECKLIST</a:t>
            </a:r>
          </a:p>
        </p:txBody>
      </p:sp>
      <p:sp>
        <p:nvSpPr>
          <p:cNvPr id="5" name="cover-title">
            <a:extLst>
              <a:ext uri="{FF2B5EF4-FFF2-40B4-BE49-F238E27FC236}">
                <a16:creationId xmlns:a16="http://schemas.microsoft.com/office/drawing/2014/main" id="{4EC33715-F16B-4F17-9079-F2372653089F}"/>
              </a:ext>
            </a:extLst>
          </p:cNvPr>
          <p:cNvSpPr>
            <a:spLocks noGrp="1"/>
          </p:cNvSpPr>
          <p:nvPr/>
        </p:nvSpPr>
        <p:spPr>
          <a:xfrm>
            <a:off x="476250" y="6648450"/>
            <a:ext cx="6896100" cy="1752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88000"/>
              </a:lnSpc>
              <a:buNone/>
              <a:defRPr sz="510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510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THE TYPE 1</a:t>
            </a:r>
            <a:r>
              <a:rPr lang="en-GB" sz="510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 &amp; ALLERGY TRAVEL CHECK</a:t>
            </a:r>
            <a:r>
              <a:rPr sz="510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LIST</a:t>
            </a:r>
          </a:p>
        </p:txBody>
      </p:sp>
      <p:sp>
        <p:nvSpPr>
          <p:cNvPr id="6" name="cover-subtitle">
            <a:extLst>
              <a:ext uri="{FF2B5EF4-FFF2-40B4-BE49-F238E27FC236}">
                <a16:creationId xmlns:a16="http://schemas.microsoft.com/office/drawing/2014/main" id="{60CE43B7-4EE6-4F58-A886-B964CCC8D567}"/>
              </a:ext>
            </a:extLst>
          </p:cNvPr>
          <p:cNvSpPr>
            <a:spLocks noGrp="1"/>
          </p:cNvSpPr>
          <p:nvPr/>
        </p:nvSpPr>
        <p:spPr>
          <a:xfrm>
            <a:off x="476250" y="8667750"/>
            <a:ext cx="647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Everything I take while travelling with Type 1 diabetes and severe food allergies.</a:t>
            </a:r>
          </a:p>
        </p:txBody>
      </p:sp>
      <p:sp>
        <p:nvSpPr>
          <p:cNvPr id="7" name="cover-insulin-circle">
            <a:extLst>
              <a:ext uri="{FF2B5EF4-FFF2-40B4-BE49-F238E27FC236}">
                <a16:creationId xmlns:a16="http://schemas.microsoft.com/office/drawing/2014/main" id="{58F8764E-88AC-4198-841B-3CFC36505AB7}"/>
              </a:ext>
            </a:extLst>
          </p:cNvPr>
          <p:cNvSpPr>
            <a:spLocks noGrp="1"/>
          </p:cNvSpPr>
          <p:nvPr/>
        </p:nvSpPr>
        <p:spPr>
          <a:xfrm>
            <a:off x="476250" y="9496425"/>
            <a:ext cx="361950" cy="361950"/>
          </a:xfrm>
          <a:prstGeom prst="ellipse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cover-insulin-glyph">
            <a:extLst>
              <a:ext uri="{FF2B5EF4-FFF2-40B4-BE49-F238E27FC236}">
                <a16:creationId xmlns:a16="http://schemas.microsoft.com/office/drawing/2014/main" id="{F1C52474-FB93-4D7E-B9CF-06707B468B18}"/>
              </a:ext>
            </a:extLst>
          </p:cNvPr>
          <p:cNvSpPr>
            <a:spLocks noGrp="1"/>
          </p:cNvSpPr>
          <p:nvPr/>
        </p:nvSpPr>
        <p:spPr>
          <a:xfrm>
            <a:off x="476250" y="9544050"/>
            <a:ext cx="3619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+</a:t>
            </a:r>
          </a:p>
        </p:txBody>
      </p:sp>
      <p:sp>
        <p:nvSpPr>
          <p:cNvPr id="9" name="cover-insulin-label">
            <a:extLst>
              <a:ext uri="{FF2B5EF4-FFF2-40B4-BE49-F238E27FC236}">
                <a16:creationId xmlns:a16="http://schemas.microsoft.com/office/drawing/2014/main" id="{8A025D90-1A5C-4A69-BD28-B9E06DEC9CC1}"/>
              </a:ext>
            </a:extLst>
          </p:cNvPr>
          <p:cNvSpPr>
            <a:spLocks noGrp="1"/>
          </p:cNvSpPr>
          <p:nvPr/>
        </p:nvSpPr>
        <p:spPr>
          <a:xfrm>
            <a:off x="952500" y="9515475"/>
            <a:ext cx="1238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INSULIN</a:t>
            </a:r>
          </a:p>
        </p:txBody>
      </p:sp>
      <p:sp>
        <p:nvSpPr>
          <p:cNvPr id="10" name="cover-hypos-circle">
            <a:extLst>
              <a:ext uri="{FF2B5EF4-FFF2-40B4-BE49-F238E27FC236}">
                <a16:creationId xmlns:a16="http://schemas.microsoft.com/office/drawing/2014/main" id="{AE957160-0F99-40DC-86AD-184C2DAC6F96}"/>
              </a:ext>
            </a:extLst>
          </p:cNvPr>
          <p:cNvSpPr>
            <a:spLocks noGrp="1"/>
          </p:cNvSpPr>
          <p:nvPr/>
        </p:nvSpPr>
        <p:spPr>
          <a:xfrm>
            <a:off x="2762250" y="9496425"/>
            <a:ext cx="361950" cy="361950"/>
          </a:xfrm>
          <a:prstGeom prst="ellipse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cover-hypos-glyph">
            <a:extLst>
              <a:ext uri="{FF2B5EF4-FFF2-40B4-BE49-F238E27FC236}">
                <a16:creationId xmlns:a16="http://schemas.microsoft.com/office/drawing/2014/main" id="{C0E8A1B6-10A0-4F14-B984-80DC328FA477}"/>
              </a:ext>
            </a:extLst>
          </p:cNvPr>
          <p:cNvSpPr>
            <a:spLocks noGrp="1"/>
          </p:cNvSpPr>
          <p:nvPr/>
        </p:nvSpPr>
        <p:spPr>
          <a:xfrm>
            <a:off x="2762250" y="9544050"/>
            <a:ext cx="3619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⚡</a:t>
            </a:r>
          </a:p>
        </p:txBody>
      </p:sp>
      <p:sp>
        <p:nvSpPr>
          <p:cNvPr id="12" name="cover-hypos-label">
            <a:extLst>
              <a:ext uri="{FF2B5EF4-FFF2-40B4-BE49-F238E27FC236}">
                <a16:creationId xmlns:a16="http://schemas.microsoft.com/office/drawing/2014/main" id="{5C1D007D-60FC-4D48-B373-3B8A7B1FC1FA}"/>
              </a:ext>
            </a:extLst>
          </p:cNvPr>
          <p:cNvSpPr>
            <a:spLocks noGrp="1"/>
          </p:cNvSpPr>
          <p:nvPr/>
        </p:nvSpPr>
        <p:spPr>
          <a:xfrm>
            <a:off x="3238500" y="9515475"/>
            <a:ext cx="1238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HYPOS</a:t>
            </a:r>
          </a:p>
        </p:txBody>
      </p:sp>
      <p:sp>
        <p:nvSpPr>
          <p:cNvPr id="13" name="cover-allergies-circle">
            <a:extLst>
              <a:ext uri="{FF2B5EF4-FFF2-40B4-BE49-F238E27FC236}">
                <a16:creationId xmlns:a16="http://schemas.microsoft.com/office/drawing/2014/main" id="{F17979FE-F312-448B-B0AF-6E08A6F8F49A}"/>
              </a:ext>
            </a:extLst>
          </p:cNvPr>
          <p:cNvSpPr>
            <a:spLocks noGrp="1"/>
          </p:cNvSpPr>
          <p:nvPr/>
        </p:nvSpPr>
        <p:spPr>
          <a:xfrm>
            <a:off x="4914900" y="9496425"/>
            <a:ext cx="361950" cy="361950"/>
          </a:xfrm>
          <a:prstGeom prst="ellipse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cover-allergies-glyph">
            <a:extLst>
              <a:ext uri="{FF2B5EF4-FFF2-40B4-BE49-F238E27FC236}">
                <a16:creationId xmlns:a16="http://schemas.microsoft.com/office/drawing/2014/main" id="{DF5FB8D9-1DB3-4464-A2C4-BFA0B8B2D4B3}"/>
              </a:ext>
            </a:extLst>
          </p:cNvPr>
          <p:cNvSpPr>
            <a:spLocks noGrp="1"/>
          </p:cNvSpPr>
          <p:nvPr/>
        </p:nvSpPr>
        <p:spPr>
          <a:xfrm>
            <a:off x="4914900" y="9544050"/>
            <a:ext cx="3619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!</a:t>
            </a:r>
          </a:p>
        </p:txBody>
      </p:sp>
      <p:sp>
        <p:nvSpPr>
          <p:cNvPr id="15" name="cover-allergies-label">
            <a:extLst>
              <a:ext uri="{FF2B5EF4-FFF2-40B4-BE49-F238E27FC236}">
                <a16:creationId xmlns:a16="http://schemas.microsoft.com/office/drawing/2014/main" id="{3710AF1A-E92E-46FF-8C4A-F58C2A7FD419}"/>
              </a:ext>
            </a:extLst>
          </p:cNvPr>
          <p:cNvSpPr>
            <a:spLocks noGrp="1"/>
          </p:cNvSpPr>
          <p:nvPr/>
        </p:nvSpPr>
        <p:spPr>
          <a:xfrm>
            <a:off x="5391150" y="9515475"/>
            <a:ext cx="1238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ALLERGIES</a:t>
            </a:r>
          </a:p>
        </p:txBody>
      </p:sp>
    </p:spTree>
    <p:extLst>
      <p:ext uri="{BB962C8B-B14F-4D97-AF65-F5344CB8AC3E}">
        <p14:creationId xmlns:p14="http://schemas.microsoft.com/office/powerpoint/2010/main" val="1713372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DOCUMENTS &amp; DESTINATION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10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Documents and</a:t>
            </a:r>
            <a:r>
              <a:rPr lang="en-GB"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 Security</a:t>
            </a:r>
            <a:endParaRPr sz="3675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57200" y="1386296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Keep proof, 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some </a:t>
            </a: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money and contacts offline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.</a:t>
            </a:r>
            <a:endParaRPr sz="1725" b="0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Passport</a:t>
            </a: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Travel insurance policy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x 2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0575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Doctor’s travel letter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x 2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equipment-left-4-checkbox">
            <a:extLst>
              <a:ext uri="{FF2B5EF4-FFF2-40B4-BE49-F238E27FC236}">
                <a16:creationId xmlns:a16="http://schemas.microsoft.com/office/drawing/2014/main" id="{DB0B354A-BF8F-45B1-8B42-1A003688C57E}"/>
              </a:ext>
            </a:extLst>
          </p:cNvPr>
          <p:cNvSpPr>
            <a:spLocks noGrp="1"/>
          </p:cNvSpPr>
          <p:nvPr/>
        </p:nvSpPr>
        <p:spPr>
          <a:xfrm>
            <a:off x="4762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Prescription copies</a:t>
            </a:r>
          </a:p>
        </p:txBody>
      </p:sp>
      <p:sp>
        <p:nvSpPr>
          <p:cNvPr id="14" name="equipment-left-5-checkbox">
            <a:extLst>
              <a:ext uri="{FF2B5EF4-FFF2-40B4-BE49-F238E27FC236}">
                <a16:creationId xmlns:a16="http://schemas.microsoft.com/office/drawing/2014/main" id="{758DAFE8-E143-4531-A488-69F4FAFAB579}"/>
              </a:ext>
            </a:extLst>
          </p:cNvPr>
          <p:cNvSpPr>
            <a:spLocks noGrp="1"/>
          </p:cNvSpPr>
          <p:nvPr/>
        </p:nvSpPr>
        <p:spPr>
          <a:xfrm>
            <a:off x="3829049" y="3125326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4120515" y="30956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Medication/device list</a:t>
            </a:r>
          </a:p>
        </p:txBody>
      </p:sp>
      <p:sp>
        <p:nvSpPr>
          <p:cNvPr id="16" name="equipment-left-6-checkbox">
            <a:extLst>
              <a:ext uri="{FF2B5EF4-FFF2-40B4-BE49-F238E27FC236}">
                <a16:creationId xmlns:a16="http://schemas.microsoft.com/office/drawing/2014/main" id="{D507BE19-5455-4DA2-8F71-F836498E7E99}"/>
              </a:ext>
            </a:extLst>
          </p:cNvPr>
          <p:cNvSpPr>
            <a:spLocks noGrp="1"/>
          </p:cNvSpPr>
          <p:nvPr/>
        </p:nvSpPr>
        <p:spPr>
          <a:xfrm>
            <a:off x="3829048" y="356139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4120515" y="3530669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Diabetes and allergy plans</a:t>
            </a:r>
          </a:p>
        </p:txBody>
      </p:sp>
      <p:sp>
        <p:nvSpPr>
          <p:cNvPr id="18" name="equipment-left-7-checkbox">
            <a:extLst>
              <a:ext uri="{FF2B5EF4-FFF2-40B4-BE49-F238E27FC236}">
                <a16:creationId xmlns:a16="http://schemas.microsoft.com/office/drawing/2014/main" id="{B16F11C8-630B-4DF1-8855-08EC8A0D0AE4}"/>
              </a:ext>
            </a:extLst>
          </p:cNvPr>
          <p:cNvSpPr>
            <a:spLocks noGrp="1"/>
          </p:cNvSpPr>
          <p:nvPr/>
        </p:nvSpPr>
        <p:spPr>
          <a:xfrm>
            <a:off x="476249" y="3955498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800100" y="3945138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GHIC/EHIC, where relevant</a:t>
            </a:r>
          </a:p>
        </p:txBody>
      </p:sp>
      <p:sp>
        <p:nvSpPr>
          <p:cNvPr id="22" name="equipment-right-1-checkbox">
            <a:extLst>
              <a:ext uri="{FF2B5EF4-FFF2-40B4-BE49-F238E27FC236}">
                <a16:creationId xmlns:a16="http://schemas.microsoft.com/office/drawing/2014/main" id="{A3FC5B84-754F-4B39-8E33-3C7DBA02CAA1}"/>
              </a:ext>
            </a:extLst>
          </p:cNvPr>
          <p:cNvSpPr>
            <a:spLocks noGrp="1"/>
          </p:cNvSpPr>
          <p:nvPr/>
        </p:nvSpPr>
        <p:spPr>
          <a:xfrm>
            <a:off x="38290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quipment-right-1-text">
            <a:extLst>
              <a:ext uri="{FF2B5EF4-FFF2-40B4-BE49-F238E27FC236}">
                <a16:creationId xmlns:a16="http://schemas.microsoft.com/office/drawing/2014/main" id="{E19F0EFA-EA0D-4CF2-B8EC-BC8934E32AB6}"/>
              </a:ext>
            </a:extLst>
          </p:cNvPr>
          <p:cNvSpPr>
            <a:spLocks noGrp="1"/>
          </p:cNvSpPr>
          <p:nvPr/>
        </p:nvSpPr>
        <p:spPr>
          <a:xfrm>
            <a:off x="4133850" y="21621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Local emergency number</a:t>
            </a: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3813810" y="266025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4120515" y="2631682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Insect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spray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pPr>
              <a:lnSpc>
                <a:spcPct val="96000"/>
              </a:lnSpc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lang="en-GB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13" b="1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49" name="equipment-right-8-checkbox">
            <a:extLst>
              <a:ext uri="{FF2B5EF4-FFF2-40B4-BE49-F238E27FC236}">
                <a16:creationId xmlns:a16="http://schemas.microsoft.com/office/drawing/2014/main" id="{ACE439F7-DB5B-0F6B-52A1-1894455206DE}"/>
              </a:ext>
            </a:extLst>
          </p:cNvPr>
          <p:cNvSpPr>
            <a:spLocks noGrp="1"/>
          </p:cNvSpPr>
          <p:nvPr/>
        </p:nvSpPr>
        <p:spPr>
          <a:xfrm>
            <a:off x="476249" y="4361218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2" name="equipment-left-8-text">
            <a:extLst>
              <a:ext uri="{FF2B5EF4-FFF2-40B4-BE49-F238E27FC236}">
                <a16:creationId xmlns:a16="http://schemas.microsoft.com/office/drawing/2014/main" id="{1D7E2644-C9A4-1099-8DE9-D5B9B4D6B18F}"/>
              </a:ext>
            </a:extLst>
          </p:cNvPr>
          <p:cNvSpPr>
            <a:spLocks noGrp="1"/>
          </p:cNvSpPr>
          <p:nvPr/>
        </p:nvSpPr>
        <p:spPr>
          <a:xfrm>
            <a:off x="781050" y="4339883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Family phone numbers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6191250"/>
            <a:ext cx="2724150" cy="3619500"/>
          </a:xfrm>
          <a:prstGeom prst="rect">
            <a:avLst/>
          </a:prstGeom>
        </p:spPr>
      </p:pic>
      <p:sp>
        <p:nvSpPr>
          <p:cNvPr id="56" name="insulin-safe-3-text">
            <a:extLst>
              <a:ext uri="{FF2B5EF4-FFF2-40B4-BE49-F238E27FC236}">
                <a16:creationId xmlns:a16="http://schemas.microsoft.com/office/drawing/2014/main" id="{354FB871-7FB2-69BB-C5DD-CE8B55AA317A}"/>
              </a:ext>
            </a:extLst>
          </p:cNvPr>
          <p:cNvSpPr>
            <a:spLocks noGrp="1"/>
          </p:cNvSpPr>
          <p:nvPr/>
        </p:nvSpPr>
        <p:spPr>
          <a:xfrm>
            <a:off x="4133850" y="5267323"/>
            <a:ext cx="2876550" cy="145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57" name="insulin-safe-4-text">
            <a:extLst>
              <a:ext uri="{FF2B5EF4-FFF2-40B4-BE49-F238E27FC236}">
                <a16:creationId xmlns:a16="http://schemas.microsoft.com/office/drawing/2014/main" id="{776CD2B9-ADB9-B5B5-E2E4-6AB2B8751A97}"/>
              </a:ext>
            </a:extLst>
          </p:cNvPr>
          <p:cNvSpPr>
            <a:spLocks noGrp="1"/>
          </p:cNvSpPr>
          <p:nvPr/>
        </p:nvSpPr>
        <p:spPr>
          <a:xfrm>
            <a:off x="4133850" y="5743573"/>
            <a:ext cx="2876550" cy="145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59" name="insulin-safe-5-text">
            <a:extLst>
              <a:ext uri="{FF2B5EF4-FFF2-40B4-BE49-F238E27FC236}">
                <a16:creationId xmlns:a16="http://schemas.microsoft.com/office/drawing/2014/main" id="{7A482BCA-1A76-C0AE-2EEB-016C4EE17CFA}"/>
              </a:ext>
            </a:extLst>
          </p:cNvPr>
          <p:cNvSpPr>
            <a:spLocks noGrp="1"/>
          </p:cNvSpPr>
          <p:nvPr/>
        </p:nvSpPr>
        <p:spPr>
          <a:xfrm>
            <a:off x="4128679" y="3928403"/>
            <a:ext cx="2876550" cy="145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Small combination padlocks</a:t>
            </a:r>
          </a:p>
        </p:txBody>
      </p:sp>
      <p:sp>
        <p:nvSpPr>
          <p:cNvPr id="61" name="insulin-safe-6-text">
            <a:extLst>
              <a:ext uri="{FF2B5EF4-FFF2-40B4-BE49-F238E27FC236}">
                <a16:creationId xmlns:a16="http://schemas.microsoft.com/office/drawing/2014/main" id="{EB99085F-FE88-919E-AD5C-63A8899F3DCC}"/>
              </a:ext>
            </a:extLst>
          </p:cNvPr>
          <p:cNvSpPr>
            <a:spLocks noGrp="1"/>
          </p:cNvSpPr>
          <p:nvPr/>
        </p:nvSpPr>
        <p:spPr>
          <a:xfrm>
            <a:off x="4128679" y="4319683"/>
            <a:ext cx="2876550" cy="145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Never keep every card and document together</a:t>
            </a:r>
          </a:p>
        </p:txBody>
      </p:sp>
      <p:sp>
        <p:nvSpPr>
          <p:cNvPr id="64" name="equipment-left-6-checkbox">
            <a:extLst>
              <a:ext uri="{FF2B5EF4-FFF2-40B4-BE49-F238E27FC236}">
                <a16:creationId xmlns:a16="http://schemas.microsoft.com/office/drawing/2014/main" id="{E277132D-F436-28C0-EC0B-1B7E470FD6C6}"/>
              </a:ext>
            </a:extLst>
          </p:cNvPr>
          <p:cNvSpPr>
            <a:spLocks noGrp="1"/>
          </p:cNvSpPr>
          <p:nvPr/>
        </p:nvSpPr>
        <p:spPr>
          <a:xfrm>
            <a:off x="3829047" y="3950603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5" name="equipment-left-6-checkbox">
            <a:extLst>
              <a:ext uri="{FF2B5EF4-FFF2-40B4-BE49-F238E27FC236}">
                <a16:creationId xmlns:a16="http://schemas.microsoft.com/office/drawing/2014/main" id="{4F3CA986-A796-52AE-8D95-EEC684195BE5}"/>
              </a:ext>
            </a:extLst>
          </p:cNvPr>
          <p:cNvSpPr>
            <a:spLocks noGrp="1"/>
          </p:cNvSpPr>
          <p:nvPr/>
        </p:nvSpPr>
        <p:spPr>
          <a:xfrm>
            <a:off x="3781425" y="436435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680D9B0-B4FB-5059-3E7C-5C4F4B6AC36D}"/>
              </a:ext>
            </a:extLst>
          </p:cNvPr>
          <p:cNvSpPr txBox="1"/>
          <p:nvPr/>
        </p:nvSpPr>
        <p:spPr>
          <a:xfrm>
            <a:off x="3695700" y="7102309"/>
            <a:ext cx="3467100" cy="106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Pack two bank cards and print documents </a:t>
            </a: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twice and separate when packing. 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Never keep every card and document together</a:t>
            </a:r>
          </a:p>
        </p:txBody>
      </p:sp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CLOTHES &amp; PERSONAL KIT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11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Pack clothes and personal kit</a:t>
            </a: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57200" y="1386296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Pack for the climate, protect your feet and keep one complete outfit in cabin baggage.</a:t>
            </a: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Breathable tops</a:t>
            </a: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Trousers or shorts</a:t>
            </a: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0575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Underwear</a:t>
            </a:r>
          </a:p>
        </p:txBody>
      </p:sp>
      <p:sp>
        <p:nvSpPr>
          <p:cNvPr id="12" name="equipment-left-4-checkbox">
            <a:extLst>
              <a:ext uri="{FF2B5EF4-FFF2-40B4-BE49-F238E27FC236}">
                <a16:creationId xmlns:a16="http://schemas.microsoft.com/office/drawing/2014/main" id="{DB0B354A-BF8F-45B1-8B42-1A003688C57E}"/>
              </a:ext>
            </a:extLst>
          </p:cNvPr>
          <p:cNvSpPr>
            <a:spLocks noGrp="1"/>
          </p:cNvSpPr>
          <p:nvPr/>
        </p:nvSpPr>
        <p:spPr>
          <a:xfrm>
            <a:off x="4762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Extra socks</a:t>
            </a:r>
          </a:p>
        </p:txBody>
      </p:sp>
      <p:sp>
        <p:nvSpPr>
          <p:cNvPr id="14" name="equipment-left-5-checkbox">
            <a:extLst>
              <a:ext uri="{FF2B5EF4-FFF2-40B4-BE49-F238E27FC236}">
                <a16:creationId xmlns:a16="http://schemas.microsoft.com/office/drawing/2014/main" id="{758DAFE8-E143-4531-A488-69F4FAFAB579}"/>
              </a:ext>
            </a:extLst>
          </p:cNvPr>
          <p:cNvSpPr>
            <a:spLocks noGrp="1"/>
          </p:cNvSpPr>
          <p:nvPr/>
        </p:nvSpPr>
        <p:spPr>
          <a:xfrm>
            <a:off x="476250" y="39814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781050" y="39528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Sleepwear</a:t>
            </a:r>
          </a:p>
        </p:txBody>
      </p:sp>
      <p:sp>
        <p:nvSpPr>
          <p:cNvPr id="16" name="equipment-left-6-checkbox">
            <a:extLst>
              <a:ext uri="{FF2B5EF4-FFF2-40B4-BE49-F238E27FC236}">
                <a16:creationId xmlns:a16="http://schemas.microsoft.com/office/drawing/2014/main" id="{D507BE19-5455-4DA2-8F71-F836498E7E99}"/>
              </a:ext>
            </a:extLst>
          </p:cNvPr>
          <p:cNvSpPr>
            <a:spLocks noGrp="1"/>
          </p:cNvSpPr>
          <p:nvPr/>
        </p:nvSpPr>
        <p:spPr>
          <a:xfrm>
            <a:off x="476250" y="44291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781050" y="4429286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Warm mid-layer</a:t>
            </a:r>
          </a:p>
        </p:txBody>
      </p:sp>
      <p:sp>
        <p:nvSpPr>
          <p:cNvPr id="18" name="equipment-left-7-checkbox">
            <a:extLst>
              <a:ext uri="{FF2B5EF4-FFF2-40B4-BE49-F238E27FC236}">
                <a16:creationId xmlns:a16="http://schemas.microsoft.com/office/drawing/2014/main" id="{B16F11C8-630B-4DF1-8855-08EC8A0D0AE4}"/>
              </a:ext>
            </a:extLst>
          </p:cNvPr>
          <p:cNvSpPr>
            <a:spLocks noGrp="1"/>
          </p:cNvSpPr>
          <p:nvPr/>
        </p:nvSpPr>
        <p:spPr>
          <a:xfrm>
            <a:off x="476250" y="48768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781050" y="48482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Waterproof jacket</a:t>
            </a:r>
          </a:p>
        </p:txBody>
      </p:sp>
      <p:sp>
        <p:nvSpPr>
          <p:cNvPr id="20" name="equipment-left-8-checkbox">
            <a:extLst>
              <a:ext uri="{FF2B5EF4-FFF2-40B4-BE49-F238E27FC236}">
                <a16:creationId xmlns:a16="http://schemas.microsoft.com/office/drawing/2014/main" id="{2DC69528-C152-465A-9B86-DD788A123BF1}"/>
              </a:ext>
            </a:extLst>
          </p:cNvPr>
          <p:cNvSpPr>
            <a:spLocks noGrp="1"/>
          </p:cNvSpPr>
          <p:nvPr/>
        </p:nvSpPr>
        <p:spPr>
          <a:xfrm>
            <a:off x="476250" y="53244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equipment-left-8-text">
            <a:extLst>
              <a:ext uri="{FF2B5EF4-FFF2-40B4-BE49-F238E27FC236}">
                <a16:creationId xmlns:a16="http://schemas.microsoft.com/office/drawing/2014/main" id="{951FBBC4-EB77-43F9-9A99-F71B6AEE78BA}"/>
              </a:ext>
            </a:extLst>
          </p:cNvPr>
          <p:cNvSpPr>
            <a:spLocks noGrp="1"/>
          </p:cNvSpPr>
          <p:nvPr/>
        </p:nvSpPr>
        <p:spPr>
          <a:xfrm>
            <a:off x="781050" y="52959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Worn-in walking shoes</a:t>
            </a:r>
          </a:p>
        </p:txBody>
      </p:sp>
      <p:sp>
        <p:nvSpPr>
          <p:cNvPr id="22" name="equipment-right-1-checkbox">
            <a:extLst>
              <a:ext uri="{FF2B5EF4-FFF2-40B4-BE49-F238E27FC236}">
                <a16:creationId xmlns:a16="http://schemas.microsoft.com/office/drawing/2014/main" id="{A3FC5B84-754F-4B39-8E33-3C7DBA02CAA1}"/>
              </a:ext>
            </a:extLst>
          </p:cNvPr>
          <p:cNvSpPr>
            <a:spLocks noGrp="1"/>
          </p:cNvSpPr>
          <p:nvPr/>
        </p:nvSpPr>
        <p:spPr>
          <a:xfrm>
            <a:off x="38290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quipment-right-1-text">
            <a:extLst>
              <a:ext uri="{FF2B5EF4-FFF2-40B4-BE49-F238E27FC236}">
                <a16:creationId xmlns:a16="http://schemas.microsoft.com/office/drawing/2014/main" id="{E19F0EFA-EA0D-4CF2-B8EC-BC8934E32AB6}"/>
              </a:ext>
            </a:extLst>
          </p:cNvPr>
          <p:cNvSpPr>
            <a:spLocks noGrp="1"/>
          </p:cNvSpPr>
          <p:nvPr/>
        </p:nvSpPr>
        <p:spPr>
          <a:xfrm>
            <a:off x="4133850" y="21621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Sunscreen and SPF lip balm</a:t>
            </a:r>
          </a:p>
        </p:txBody>
      </p:sp>
      <p:sp>
        <p:nvSpPr>
          <p:cNvPr id="24" name="equipment-right-2-checkbox">
            <a:extLst>
              <a:ext uri="{FF2B5EF4-FFF2-40B4-BE49-F238E27FC236}">
                <a16:creationId xmlns:a16="http://schemas.microsoft.com/office/drawing/2014/main" id="{AED03503-9AFB-44F9-8BB6-A0A8EC18DECB}"/>
              </a:ext>
            </a:extLst>
          </p:cNvPr>
          <p:cNvSpPr>
            <a:spLocks noGrp="1"/>
          </p:cNvSpPr>
          <p:nvPr/>
        </p:nvSpPr>
        <p:spPr>
          <a:xfrm>
            <a:off x="38290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equipment-right-2-text">
            <a:extLst>
              <a:ext uri="{FF2B5EF4-FFF2-40B4-BE49-F238E27FC236}">
                <a16:creationId xmlns:a16="http://schemas.microsoft.com/office/drawing/2014/main" id="{1C500927-0DD0-47BE-9119-72FEA3C3D888}"/>
              </a:ext>
            </a:extLst>
          </p:cNvPr>
          <p:cNvSpPr>
            <a:spLocks noGrp="1"/>
          </p:cNvSpPr>
          <p:nvPr/>
        </p:nvSpPr>
        <p:spPr>
          <a:xfrm>
            <a:off x="4133850" y="2609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Repellent and after-bite</a:t>
            </a:r>
          </a:p>
        </p:txBody>
      </p:sp>
      <p:sp>
        <p:nvSpPr>
          <p:cNvPr id="26" name="equipment-right-3-checkbox">
            <a:extLst>
              <a:ext uri="{FF2B5EF4-FFF2-40B4-BE49-F238E27FC236}">
                <a16:creationId xmlns:a16="http://schemas.microsoft.com/office/drawing/2014/main" id="{3172BDD5-F5D4-4E34-8B2D-0CD1593928E8}"/>
              </a:ext>
            </a:extLst>
          </p:cNvPr>
          <p:cNvSpPr>
            <a:spLocks noGrp="1"/>
          </p:cNvSpPr>
          <p:nvPr/>
        </p:nvSpPr>
        <p:spPr>
          <a:xfrm>
            <a:off x="38290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equipment-right-3-text">
            <a:extLst>
              <a:ext uri="{FF2B5EF4-FFF2-40B4-BE49-F238E27FC236}">
                <a16:creationId xmlns:a16="http://schemas.microsoft.com/office/drawing/2014/main" id="{52F484D0-114F-458C-8EFB-80168CDB20B9}"/>
              </a:ext>
            </a:extLst>
          </p:cNvPr>
          <p:cNvSpPr>
            <a:spLocks noGrp="1"/>
          </p:cNvSpPr>
          <p:nvPr/>
        </p:nvSpPr>
        <p:spPr>
          <a:xfrm>
            <a:off x="4133850" y="305752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Toothbrush, paste, deodorant</a:t>
            </a:r>
          </a:p>
        </p:txBody>
      </p:sp>
      <p:sp>
        <p:nvSpPr>
          <p:cNvPr id="28" name="equipment-right-4-checkbox">
            <a:extLst>
              <a:ext uri="{FF2B5EF4-FFF2-40B4-BE49-F238E27FC236}">
                <a16:creationId xmlns:a16="http://schemas.microsoft.com/office/drawing/2014/main" id="{949B3BF6-7C25-4A3C-858E-46A619C58FD5}"/>
              </a:ext>
            </a:extLst>
          </p:cNvPr>
          <p:cNvSpPr>
            <a:spLocks noGrp="1"/>
          </p:cNvSpPr>
          <p:nvPr/>
        </p:nvSpPr>
        <p:spPr>
          <a:xfrm>
            <a:off x="38290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equipment-right-4-text">
            <a:extLst>
              <a:ext uri="{FF2B5EF4-FFF2-40B4-BE49-F238E27FC236}">
                <a16:creationId xmlns:a16="http://schemas.microsoft.com/office/drawing/2014/main" id="{8F6465EC-CCFF-4F37-A5B8-F8E0439D6BEB}"/>
              </a:ext>
            </a:extLst>
          </p:cNvPr>
          <p:cNvSpPr>
            <a:spLocks noGrp="1"/>
          </p:cNvSpPr>
          <p:nvPr/>
        </p:nvSpPr>
        <p:spPr>
          <a:xfrm>
            <a:off x="4133850" y="350520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Soap, sanitiser and wipes</a:t>
            </a:r>
          </a:p>
        </p:txBody>
      </p:sp>
      <p:sp>
        <p:nvSpPr>
          <p:cNvPr id="30" name="equipment-right-5-checkbox">
            <a:extLst>
              <a:ext uri="{FF2B5EF4-FFF2-40B4-BE49-F238E27FC236}">
                <a16:creationId xmlns:a16="http://schemas.microsoft.com/office/drawing/2014/main" id="{B223F0C5-95D7-47B5-9BAD-7C793B5959A6}"/>
              </a:ext>
            </a:extLst>
          </p:cNvPr>
          <p:cNvSpPr>
            <a:spLocks noGrp="1"/>
          </p:cNvSpPr>
          <p:nvPr/>
        </p:nvSpPr>
        <p:spPr>
          <a:xfrm>
            <a:off x="3829050" y="39814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equipment-right-5-text">
            <a:extLst>
              <a:ext uri="{FF2B5EF4-FFF2-40B4-BE49-F238E27FC236}">
                <a16:creationId xmlns:a16="http://schemas.microsoft.com/office/drawing/2014/main" id="{D09478D9-506D-455D-90D9-33A5EFFE7E7D}"/>
              </a:ext>
            </a:extLst>
          </p:cNvPr>
          <p:cNvSpPr>
            <a:spLocks noGrp="1"/>
          </p:cNvSpPr>
          <p:nvPr/>
        </p:nvSpPr>
        <p:spPr>
          <a:xfrm>
            <a:off x="4133850" y="39528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Plasters and blister dressings</a:t>
            </a:r>
          </a:p>
        </p:txBody>
      </p:sp>
      <p:sp>
        <p:nvSpPr>
          <p:cNvPr id="32" name="equipment-right-6-checkbox">
            <a:extLst>
              <a:ext uri="{FF2B5EF4-FFF2-40B4-BE49-F238E27FC236}">
                <a16:creationId xmlns:a16="http://schemas.microsoft.com/office/drawing/2014/main" id="{83D87C02-9BF0-48C2-88A8-7FD4FBB2CB0B}"/>
              </a:ext>
            </a:extLst>
          </p:cNvPr>
          <p:cNvSpPr>
            <a:spLocks noGrp="1"/>
          </p:cNvSpPr>
          <p:nvPr/>
        </p:nvSpPr>
        <p:spPr>
          <a:xfrm>
            <a:off x="3829050" y="44291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quipment-right-6-text">
            <a:extLst>
              <a:ext uri="{FF2B5EF4-FFF2-40B4-BE49-F238E27FC236}">
                <a16:creationId xmlns:a16="http://schemas.microsoft.com/office/drawing/2014/main" id="{B276DE66-0009-402D-B8D2-084076CA0FB6}"/>
              </a:ext>
            </a:extLst>
          </p:cNvPr>
          <p:cNvSpPr>
            <a:spLocks noGrp="1"/>
          </p:cNvSpPr>
          <p:nvPr/>
        </p:nvSpPr>
        <p:spPr>
          <a:xfrm>
            <a:off x="4133850" y="44005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ape and antiseptic</a:t>
            </a:r>
          </a:p>
        </p:txBody>
      </p:sp>
      <p:sp>
        <p:nvSpPr>
          <p:cNvPr id="34" name="equipment-right-7-checkbox">
            <a:extLst>
              <a:ext uri="{FF2B5EF4-FFF2-40B4-BE49-F238E27FC236}">
                <a16:creationId xmlns:a16="http://schemas.microsoft.com/office/drawing/2014/main" id="{078FF5B7-3443-46F8-8FBA-4FE55BAA210B}"/>
              </a:ext>
            </a:extLst>
          </p:cNvPr>
          <p:cNvSpPr>
            <a:spLocks noGrp="1"/>
          </p:cNvSpPr>
          <p:nvPr/>
        </p:nvSpPr>
        <p:spPr>
          <a:xfrm>
            <a:off x="3829050" y="48768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equipment-right-7-text">
            <a:extLst>
              <a:ext uri="{FF2B5EF4-FFF2-40B4-BE49-F238E27FC236}">
                <a16:creationId xmlns:a16="http://schemas.microsoft.com/office/drawing/2014/main" id="{1EEC2817-C604-4976-932D-7D882DBF3A05}"/>
              </a:ext>
            </a:extLst>
          </p:cNvPr>
          <p:cNvSpPr>
            <a:spLocks noGrp="1"/>
          </p:cNvSpPr>
          <p:nvPr/>
        </p:nvSpPr>
        <p:spPr>
          <a:xfrm>
            <a:off x="4133850" y="484822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Pain relief</a:t>
            </a: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3829050" y="53244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4133850" y="529590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Sunglasses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Take footwear you have already worn in. Divide packing cubes by use, not at random, and adjust layers for the forecast.</a:t>
            </a:r>
          </a:p>
        </p:txBody>
      </p:sp>
      <p:sp>
        <p:nvSpPr>
          <p:cNvPr id="45" name="equipment-hand-luggage-note">
            <a:extLst>
              <a:ext uri="{FF2B5EF4-FFF2-40B4-BE49-F238E27FC236}">
                <a16:creationId xmlns:a16="http://schemas.microsoft.com/office/drawing/2014/main" id="{247091FF-C131-44FD-8BD9-D970FDE5BD0B}"/>
              </a:ext>
            </a:extLst>
          </p:cNvPr>
          <p:cNvSpPr>
            <a:spLocks noGrp="1"/>
          </p:cNvSpPr>
          <p:nvPr/>
        </p:nvSpPr>
        <p:spPr>
          <a:xfrm>
            <a:off x="3619500" y="8991600"/>
            <a:ext cx="3467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350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350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CABIN BACKUP: keep one full change of clothes with your </a:t>
            </a:r>
            <a:r>
              <a:rPr lang="en-GB" sz="1350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day pack</a:t>
            </a:r>
            <a:endParaRPr sz="1350" b="0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49" name="equipment-right-8-checkbox">
            <a:extLst>
              <a:ext uri="{FF2B5EF4-FFF2-40B4-BE49-F238E27FC236}">
                <a16:creationId xmlns:a16="http://schemas.microsoft.com/office/drawing/2014/main" id="{ACE439F7-DB5B-0F6B-52A1-1894455206DE}"/>
              </a:ext>
            </a:extLst>
          </p:cNvPr>
          <p:cNvSpPr>
            <a:spLocks noGrp="1"/>
          </p:cNvSpPr>
          <p:nvPr/>
        </p:nvSpPr>
        <p:spPr>
          <a:xfrm>
            <a:off x="476249" y="5722159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0" name="equipment-right-8-checkbox">
            <a:extLst>
              <a:ext uri="{FF2B5EF4-FFF2-40B4-BE49-F238E27FC236}">
                <a16:creationId xmlns:a16="http://schemas.microsoft.com/office/drawing/2014/main" id="{B534F59D-C6F9-26ED-2955-B49A3F5B4583}"/>
              </a:ext>
            </a:extLst>
          </p:cNvPr>
          <p:cNvSpPr>
            <a:spLocks noGrp="1"/>
          </p:cNvSpPr>
          <p:nvPr/>
        </p:nvSpPr>
        <p:spPr>
          <a:xfrm>
            <a:off x="3819968" y="5677082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1" name="equipment-right-8-text">
            <a:extLst>
              <a:ext uri="{FF2B5EF4-FFF2-40B4-BE49-F238E27FC236}">
                <a16:creationId xmlns:a16="http://schemas.microsoft.com/office/drawing/2014/main" id="{324A113B-712F-45F7-1B15-CB297BFEB1AF}"/>
              </a:ext>
            </a:extLst>
          </p:cNvPr>
          <p:cNvSpPr>
            <a:spLocks noGrp="1"/>
          </p:cNvSpPr>
          <p:nvPr/>
        </p:nvSpPr>
        <p:spPr>
          <a:xfrm>
            <a:off x="4124768" y="5657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Quick-dry towel</a:t>
            </a:r>
          </a:p>
        </p:txBody>
      </p:sp>
      <p:sp>
        <p:nvSpPr>
          <p:cNvPr id="52" name="equipment-left-8-text">
            <a:extLst>
              <a:ext uri="{FF2B5EF4-FFF2-40B4-BE49-F238E27FC236}">
                <a16:creationId xmlns:a16="http://schemas.microsoft.com/office/drawing/2014/main" id="{1D7E2644-C9A4-1099-8DE9-D5B9B4D6B18F}"/>
              </a:ext>
            </a:extLst>
          </p:cNvPr>
          <p:cNvSpPr>
            <a:spLocks noGrp="1"/>
          </p:cNvSpPr>
          <p:nvPr/>
        </p:nvSpPr>
        <p:spPr>
          <a:xfrm>
            <a:off x="771968" y="5693584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Swimwear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6191250"/>
            <a:ext cx="27241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-accent-Hypos &amp; severe allergies">
            <a:extLst>
              <a:ext uri="{FF2B5EF4-FFF2-40B4-BE49-F238E27FC236}">
                <a16:creationId xmlns:a16="http://schemas.microsoft.com/office/drawing/2014/main" id="{9C583A33-5A23-442E-8EA1-DFDBF58BEE60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Hypos &amp; severe allergies">
            <a:extLst>
              <a:ext uri="{FF2B5EF4-FFF2-40B4-BE49-F238E27FC236}">
                <a16:creationId xmlns:a16="http://schemas.microsoft.com/office/drawing/2014/main" id="{BBF7B1DF-187C-49C0-AE93-DE5A3A630416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DAY PACK</a:t>
            </a:r>
          </a:p>
        </p:txBody>
      </p:sp>
      <p:sp>
        <p:nvSpPr>
          <p:cNvPr id="3" name="page-number-4">
            <a:extLst>
              <a:ext uri="{FF2B5EF4-FFF2-40B4-BE49-F238E27FC236}">
                <a16:creationId xmlns:a16="http://schemas.microsoft.com/office/drawing/2014/main" id="{D79CA2C0-C7B2-438C-8CA9-7F2010308E30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12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/ 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4">
            <a:extLst>
              <a:ext uri="{FF2B5EF4-FFF2-40B4-BE49-F238E27FC236}">
                <a16:creationId xmlns:a16="http://schemas.microsoft.com/office/drawing/2014/main" id="{BB6D95FF-CF53-4BC4-90F1-4EE0FF66D747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How to </a:t>
            </a: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Pack the 20 L day pack</a:t>
            </a:r>
          </a:p>
        </p:txBody>
      </p:sp>
      <p:sp>
        <p:nvSpPr>
          <p:cNvPr id="5" name="kicker-4">
            <a:extLst>
              <a:ext uri="{FF2B5EF4-FFF2-40B4-BE49-F238E27FC236}">
                <a16:creationId xmlns:a16="http://schemas.microsoft.com/office/drawing/2014/main" id="{DE03FFB3-B7BE-4F7B-B6E2-C4D6EF4F9B3A}"/>
              </a:ext>
            </a:extLst>
          </p:cNvPr>
          <p:cNvSpPr>
            <a:spLocks noGrp="1"/>
          </p:cNvSpPr>
          <p:nvPr/>
        </p:nvSpPr>
        <p:spPr>
          <a:xfrm>
            <a:off x="476250" y="143827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This is the bag that stays beside you and covers the next 24 hours.</a:t>
            </a:r>
          </a:p>
        </p:txBody>
      </p:sp>
      <p:sp>
        <p:nvSpPr>
          <p:cNvPr id="6" name="hypo-kit-heading">
            <a:extLst>
              <a:ext uri="{FF2B5EF4-FFF2-40B4-BE49-F238E27FC236}">
                <a16:creationId xmlns:a16="http://schemas.microsoft.com/office/drawing/2014/main" id="{BB4CFA0E-7B2D-4517-A82C-F188D2C2B63C}"/>
              </a:ext>
            </a:extLst>
          </p:cNvPr>
          <p:cNvSpPr>
            <a:spLocks noGrp="1"/>
          </p:cNvSpPr>
          <p:nvPr/>
        </p:nvSpPr>
        <p:spPr>
          <a:xfrm>
            <a:off x="476250" y="21526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IMMEDIATE MEDICAL</a:t>
            </a:r>
          </a:p>
        </p:txBody>
      </p:sp>
      <p:sp>
        <p:nvSpPr>
          <p:cNvPr id="7" name="hypo-1-checkbox">
            <a:extLst>
              <a:ext uri="{FF2B5EF4-FFF2-40B4-BE49-F238E27FC236}">
                <a16:creationId xmlns:a16="http://schemas.microsoft.com/office/drawing/2014/main" id="{8A995FCB-6EE1-437B-8B68-DCDEB669DE49}"/>
              </a:ext>
            </a:extLst>
          </p:cNvPr>
          <p:cNvSpPr>
            <a:spLocks noGrp="1"/>
          </p:cNvSpPr>
          <p:nvPr/>
        </p:nvSpPr>
        <p:spPr>
          <a:xfrm>
            <a:off x="476250" y="26003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hypo-1-text">
            <a:extLst>
              <a:ext uri="{FF2B5EF4-FFF2-40B4-BE49-F238E27FC236}">
                <a16:creationId xmlns:a16="http://schemas.microsoft.com/office/drawing/2014/main" id="{8796FE64-CC5D-4807-86CB-C6E9DCDEC074}"/>
              </a:ext>
            </a:extLst>
          </p:cNvPr>
          <p:cNvSpPr>
            <a:spLocks noGrp="1"/>
          </p:cNvSpPr>
          <p:nvPr/>
        </p:nvSpPr>
        <p:spPr>
          <a:xfrm>
            <a:off x="781050" y="257175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Dedicated hypo pouch</a:t>
            </a:r>
          </a:p>
        </p:txBody>
      </p:sp>
      <p:sp>
        <p:nvSpPr>
          <p:cNvPr id="9" name="hypo-2-checkbox">
            <a:extLst>
              <a:ext uri="{FF2B5EF4-FFF2-40B4-BE49-F238E27FC236}">
                <a16:creationId xmlns:a16="http://schemas.microsoft.com/office/drawing/2014/main" id="{A1C3CEEB-CDB5-484D-98D5-DB7B32C9CC48}"/>
              </a:ext>
            </a:extLst>
          </p:cNvPr>
          <p:cNvSpPr>
            <a:spLocks noGrp="1"/>
          </p:cNvSpPr>
          <p:nvPr/>
        </p:nvSpPr>
        <p:spPr>
          <a:xfrm>
            <a:off x="476250" y="30575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hypo-2-text">
            <a:extLst>
              <a:ext uri="{FF2B5EF4-FFF2-40B4-BE49-F238E27FC236}">
                <a16:creationId xmlns:a16="http://schemas.microsoft.com/office/drawing/2014/main" id="{DCA30A86-3357-4554-96A7-B73FD2A019B7}"/>
              </a:ext>
            </a:extLst>
          </p:cNvPr>
          <p:cNvSpPr>
            <a:spLocks noGrp="1"/>
          </p:cNvSpPr>
          <p:nvPr/>
        </p:nvSpPr>
        <p:spPr>
          <a:xfrm>
            <a:off x="781050" y="3076575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Two auto-injectors</a:t>
            </a:r>
          </a:p>
        </p:txBody>
      </p:sp>
      <p:sp>
        <p:nvSpPr>
          <p:cNvPr id="11" name="hypo-3-checkbox">
            <a:extLst>
              <a:ext uri="{FF2B5EF4-FFF2-40B4-BE49-F238E27FC236}">
                <a16:creationId xmlns:a16="http://schemas.microsoft.com/office/drawing/2014/main" id="{57964782-2ACB-4EC4-880B-2B46E5BD5B9E}"/>
              </a:ext>
            </a:extLst>
          </p:cNvPr>
          <p:cNvSpPr>
            <a:spLocks noGrp="1"/>
          </p:cNvSpPr>
          <p:nvPr/>
        </p:nvSpPr>
        <p:spPr>
          <a:xfrm>
            <a:off x="476250" y="35147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hypo-3-text">
            <a:extLst>
              <a:ext uri="{FF2B5EF4-FFF2-40B4-BE49-F238E27FC236}">
                <a16:creationId xmlns:a16="http://schemas.microsoft.com/office/drawing/2014/main" id="{B048899C-6758-495D-B3D9-431EB7D22D3A}"/>
              </a:ext>
            </a:extLst>
          </p:cNvPr>
          <p:cNvSpPr>
            <a:spLocks noGrp="1"/>
          </p:cNvSpPr>
          <p:nvPr/>
        </p:nvSpPr>
        <p:spPr>
          <a:xfrm>
            <a:off x="781050" y="348615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Daily insulin or pump kit</a:t>
            </a:r>
          </a:p>
        </p:txBody>
      </p:sp>
      <p:sp>
        <p:nvSpPr>
          <p:cNvPr id="13" name="hypo-4-checkbox">
            <a:extLst>
              <a:ext uri="{FF2B5EF4-FFF2-40B4-BE49-F238E27FC236}">
                <a16:creationId xmlns:a16="http://schemas.microsoft.com/office/drawing/2014/main" id="{96C4326F-0F01-4292-8C49-C90ADDF6BFED}"/>
              </a:ext>
            </a:extLst>
          </p:cNvPr>
          <p:cNvSpPr>
            <a:spLocks noGrp="1"/>
          </p:cNvSpPr>
          <p:nvPr/>
        </p:nvSpPr>
        <p:spPr>
          <a:xfrm>
            <a:off x="476250" y="39719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hypo-4-text">
            <a:extLst>
              <a:ext uri="{FF2B5EF4-FFF2-40B4-BE49-F238E27FC236}">
                <a16:creationId xmlns:a16="http://schemas.microsoft.com/office/drawing/2014/main" id="{F8BC98CA-6855-49EF-8824-5B3C8B33308F}"/>
              </a:ext>
            </a:extLst>
          </p:cNvPr>
          <p:cNvSpPr>
            <a:spLocks noGrp="1"/>
          </p:cNvSpPr>
          <p:nvPr/>
        </p:nvSpPr>
        <p:spPr>
          <a:xfrm>
            <a:off x="781050" y="394335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Glucose meter, CGM and ketone kit</a:t>
            </a:r>
          </a:p>
        </p:txBody>
      </p:sp>
      <p:sp>
        <p:nvSpPr>
          <p:cNvPr id="15" name="hypo-allergy-rule">
            <a:extLst>
              <a:ext uri="{FF2B5EF4-FFF2-40B4-BE49-F238E27FC236}">
                <a16:creationId xmlns:a16="http://schemas.microsoft.com/office/drawing/2014/main" id="{C9B27063-2F39-46FA-BE72-F009E7B17E95}"/>
              </a:ext>
            </a:extLst>
          </p:cNvPr>
          <p:cNvSpPr>
            <a:spLocks noGrp="1"/>
          </p:cNvSpPr>
          <p:nvPr/>
        </p:nvSpPr>
        <p:spPr>
          <a:xfrm>
            <a:off x="476250" y="4467225"/>
            <a:ext cx="342900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allergy-kit-heading">
            <a:extLst>
              <a:ext uri="{FF2B5EF4-FFF2-40B4-BE49-F238E27FC236}">
                <a16:creationId xmlns:a16="http://schemas.microsoft.com/office/drawing/2014/main" id="{482F9349-B205-47BC-A0B9-A6D68C13FAAB}"/>
              </a:ext>
            </a:extLst>
          </p:cNvPr>
          <p:cNvSpPr>
            <a:spLocks noGrp="1"/>
          </p:cNvSpPr>
          <p:nvPr/>
        </p:nvSpPr>
        <p:spPr>
          <a:xfrm>
            <a:off x="476250" y="47625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DC5A57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DC5A57"/>
                </a:solidFill>
                <a:latin typeface="Aptos"/>
                <a:ea typeface="Aptos"/>
                <a:cs typeface="Aptos"/>
              </a:rPr>
              <a:t>TRAVEL SUPPORT</a:t>
            </a:r>
          </a:p>
        </p:txBody>
      </p:sp>
      <p:sp>
        <p:nvSpPr>
          <p:cNvPr id="17" name="allergy-1-checkbox">
            <a:extLst>
              <a:ext uri="{FF2B5EF4-FFF2-40B4-BE49-F238E27FC236}">
                <a16:creationId xmlns:a16="http://schemas.microsoft.com/office/drawing/2014/main" id="{BD254B53-DB92-4CCF-8F7E-A9F03CF1AF4B}"/>
              </a:ext>
            </a:extLst>
          </p:cNvPr>
          <p:cNvSpPr>
            <a:spLocks noGrp="1"/>
          </p:cNvSpPr>
          <p:nvPr/>
        </p:nvSpPr>
        <p:spPr>
          <a:xfrm>
            <a:off x="476250" y="52101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allergy-1-text">
            <a:extLst>
              <a:ext uri="{FF2B5EF4-FFF2-40B4-BE49-F238E27FC236}">
                <a16:creationId xmlns:a16="http://schemas.microsoft.com/office/drawing/2014/main" id="{7063B24D-D0A9-4700-9657-71C280B9A929}"/>
              </a:ext>
            </a:extLst>
          </p:cNvPr>
          <p:cNvSpPr>
            <a:spLocks noGrp="1"/>
          </p:cNvSpPr>
          <p:nvPr/>
        </p:nvSpPr>
        <p:spPr>
          <a:xfrm>
            <a:off x="781050" y="51816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One day of regular medicines</a:t>
            </a:r>
          </a:p>
        </p:txBody>
      </p:sp>
      <p:sp>
        <p:nvSpPr>
          <p:cNvPr id="19" name="allergy-2-checkbox">
            <a:extLst>
              <a:ext uri="{FF2B5EF4-FFF2-40B4-BE49-F238E27FC236}">
                <a16:creationId xmlns:a16="http://schemas.microsoft.com/office/drawing/2014/main" id="{E90EC00C-9D6F-442D-B7E5-78D1BAAE4C53}"/>
              </a:ext>
            </a:extLst>
          </p:cNvPr>
          <p:cNvSpPr>
            <a:spLocks noGrp="1"/>
          </p:cNvSpPr>
          <p:nvPr/>
        </p:nvSpPr>
        <p:spPr>
          <a:xfrm>
            <a:off x="476250" y="56673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allergy-2-text">
            <a:extLst>
              <a:ext uri="{FF2B5EF4-FFF2-40B4-BE49-F238E27FC236}">
                <a16:creationId xmlns:a16="http://schemas.microsoft.com/office/drawing/2014/main" id="{B0F57940-F992-4AD4-A493-F12B43DE0322}"/>
              </a:ext>
            </a:extLst>
          </p:cNvPr>
          <p:cNvSpPr>
            <a:spLocks noGrp="1"/>
          </p:cNvSpPr>
          <p:nvPr/>
        </p:nvSpPr>
        <p:spPr>
          <a:xfrm>
            <a:off x="781050" y="56388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Safe snack or backup meal</a:t>
            </a:r>
          </a:p>
        </p:txBody>
      </p:sp>
      <p:sp>
        <p:nvSpPr>
          <p:cNvPr id="21" name="allergy-3-checkbox">
            <a:extLst>
              <a:ext uri="{FF2B5EF4-FFF2-40B4-BE49-F238E27FC236}">
                <a16:creationId xmlns:a16="http://schemas.microsoft.com/office/drawing/2014/main" id="{206052B6-836E-4EAA-A488-AF15D2FD370E}"/>
              </a:ext>
            </a:extLst>
          </p:cNvPr>
          <p:cNvSpPr>
            <a:spLocks noGrp="1"/>
          </p:cNvSpPr>
          <p:nvPr/>
        </p:nvSpPr>
        <p:spPr>
          <a:xfrm>
            <a:off x="476250" y="61245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allergy-3-text">
            <a:extLst>
              <a:ext uri="{FF2B5EF4-FFF2-40B4-BE49-F238E27FC236}">
                <a16:creationId xmlns:a16="http://schemas.microsoft.com/office/drawing/2014/main" id="{4034101A-2218-4D14-8842-71DE97C19480}"/>
              </a:ext>
            </a:extLst>
          </p:cNvPr>
          <p:cNvSpPr>
            <a:spLocks noGrp="1"/>
          </p:cNvSpPr>
          <p:nvPr/>
        </p:nvSpPr>
        <p:spPr>
          <a:xfrm>
            <a:off x="781050" y="60960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Water bottle and electrolytes</a:t>
            </a:r>
          </a:p>
        </p:txBody>
      </p:sp>
      <p:sp>
        <p:nvSpPr>
          <p:cNvPr id="25" name="allergy-5-checkbox">
            <a:extLst>
              <a:ext uri="{FF2B5EF4-FFF2-40B4-BE49-F238E27FC236}">
                <a16:creationId xmlns:a16="http://schemas.microsoft.com/office/drawing/2014/main" id="{6CF0A821-E319-4B98-8647-D63754471189}"/>
              </a:ext>
            </a:extLst>
          </p:cNvPr>
          <p:cNvSpPr>
            <a:spLocks noGrp="1"/>
          </p:cNvSpPr>
          <p:nvPr/>
        </p:nvSpPr>
        <p:spPr>
          <a:xfrm>
            <a:off x="476250" y="70389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allergy-5-text">
            <a:extLst>
              <a:ext uri="{FF2B5EF4-FFF2-40B4-BE49-F238E27FC236}">
                <a16:creationId xmlns:a16="http://schemas.microsoft.com/office/drawing/2014/main" id="{1B8019FD-2CE9-4382-84B0-DE11A8382633}"/>
              </a:ext>
            </a:extLst>
          </p:cNvPr>
          <p:cNvSpPr>
            <a:spLocks noGrp="1"/>
          </p:cNvSpPr>
          <p:nvPr/>
        </p:nvSpPr>
        <p:spPr>
          <a:xfrm>
            <a:off x="781050" y="70104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Documents and paper contacts</a:t>
            </a:r>
          </a:p>
        </p:txBody>
      </p:sp>
      <p:sp>
        <p:nvSpPr>
          <p:cNvPr id="27" name="allergy-6-checkbox">
            <a:extLst>
              <a:ext uri="{FF2B5EF4-FFF2-40B4-BE49-F238E27FC236}">
                <a16:creationId xmlns:a16="http://schemas.microsoft.com/office/drawing/2014/main" id="{0DF716E2-42A0-42ED-A57E-92E2B71AE352}"/>
              </a:ext>
            </a:extLst>
          </p:cNvPr>
          <p:cNvSpPr>
            <a:spLocks noGrp="1"/>
          </p:cNvSpPr>
          <p:nvPr/>
        </p:nvSpPr>
        <p:spPr>
          <a:xfrm>
            <a:off x="476250" y="74961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allergy-6-text">
            <a:extLst>
              <a:ext uri="{FF2B5EF4-FFF2-40B4-BE49-F238E27FC236}">
                <a16:creationId xmlns:a16="http://schemas.microsoft.com/office/drawing/2014/main" id="{0115A49D-6FA5-499A-AFA7-70428E06B0F7}"/>
              </a:ext>
            </a:extLst>
          </p:cNvPr>
          <p:cNvSpPr>
            <a:spLocks noGrp="1"/>
          </p:cNvSpPr>
          <p:nvPr/>
        </p:nvSpPr>
        <p:spPr>
          <a:xfrm>
            <a:off x="781050" y="74676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Backup phone + power bank</a:t>
            </a:r>
          </a:p>
        </p:txBody>
      </p:sp>
      <p:sp>
        <p:nvSpPr>
          <p:cNvPr id="29" name="allergy-7-checkbox">
            <a:extLst>
              <a:ext uri="{FF2B5EF4-FFF2-40B4-BE49-F238E27FC236}">
                <a16:creationId xmlns:a16="http://schemas.microsoft.com/office/drawing/2014/main" id="{96B363E1-C6A4-43BF-BB83-AAC560DC1D57}"/>
              </a:ext>
            </a:extLst>
          </p:cNvPr>
          <p:cNvSpPr>
            <a:spLocks noGrp="1"/>
          </p:cNvSpPr>
          <p:nvPr/>
        </p:nvSpPr>
        <p:spPr>
          <a:xfrm>
            <a:off x="476250" y="79533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allergy-7-text">
            <a:extLst>
              <a:ext uri="{FF2B5EF4-FFF2-40B4-BE49-F238E27FC236}">
                <a16:creationId xmlns:a16="http://schemas.microsoft.com/office/drawing/2014/main" id="{C0DF6658-D977-4A8A-9E90-CA1BDB23D719}"/>
              </a:ext>
            </a:extLst>
          </p:cNvPr>
          <p:cNvSpPr>
            <a:spLocks noGrp="1"/>
          </p:cNvSpPr>
          <p:nvPr/>
        </p:nvSpPr>
        <p:spPr>
          <a:xfrm>
            <a:off x="781050" y="79248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Light layer or packable raincoat</a:t>
            </a:r>
          </a:p>
        </p:txBody>
      </p:sp>
      <p:sp>
        <p:nvSpPr>
          <p:cNvPr id="31" name="lotus-frame">
            <a:extLst>
              <a:ext uri="{FF2B5EF4-FFF2-40B4-BE49-F238E27FC236}">
                <a16:creationId xmlns:a16="http://schemas.microsoft.com/office/drawing/2014/main" id="{8C8B6665-0777-406C-ABF9-072CF55E6E8E}"/>
              </a:ext>
            </a:extLst>
          </p:cNvPr>
          <p:cNvSpPr>
            <a:spLocks noGrp="1"/>
          </p:cNvSpPr>
          <p:nvPr/>
        </p:nvSpPr>
        <p:spPr>
          <a:xfrm>
            <a:off x="4324350" y="2133600"/>
            <a:ext cx="2762250" cy="4400550"/>
          </a:xfrm>
          <a:prstGeom prst="rect">
            <a:avLst/>
          </a:prstGeom>
          <a:solidFill>
            <a:srgbClr val="F8E8E6"/>
          </a:solidFill>
          <a:ln w="0">
            <a:solidFill>
              <a:srgbClr val="F8E8E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offline-callout">
            <a:extLst>
              <a:ext uri="{FF2B5EF4-FFF2-40B4-BE49-F238E27FC236}">
                <a16:creationId xmlns:a16="http://schemas.microsoft.com/office/drawing/2014/main" id="{97B43938-6FCB-49AF-8D8C-897BA13D58A5}"/>
              </a:ext>
            </a:extLst>
          </p:cNvPr>
          <p:cNvSpPr>
            <a:spLocks noGrp="1"/>
          </p:cNvSpPr>
          <p:nvPr/>
        </p:nvSpPr>
        <p:spPr>
          <a:xfrm>
            <a:off x="4324350" y="6867525"/>
            <a:ext cx="2762250" cy="1619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offline-callout-label">
            <a:extLst>
              <a:ext uri="{FF2B5EF4-FFF2-40B4-BE49-F238E27FC236}">
                <a16:creationId xmlns:a16="http://schemas.microsoft.com/office/drawing/2014/main" id="{07C5C005-5AE7-4347-A1F2-B185A7530F5D}"/>
              </a:ext>
            </a:extLst>
          </p:cNvPr>
          <p:cNvSpPr>
            <a:spLocks noGrp="1"/>
          </p:cNvSpPr>
          <p:nvPr/>
        </p:nvSpPr>
        <p:spPr>
          <a:xfrm>
            <a:off x="4572000" y="7143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ONE FIXED PLACE</a:t>
            </a:r>
          </a:p>
        </p:txBody>
      </p:sp>
      <p:sp>
        <p:nvSpPr>
          <p:cNvPr id="35" name="offline-callout-copy">
            <a:extLst>
              <a:ext uri="{FF2B5EF4-FFF2-40B4-BE49-F238E27FC236}">
                <a16:creationId xmlns:a16="http://schemas.microsoft.com/office/drawing/2014/main" id="{C8715D75-CD6E-44DC-B96F-8655005B52B4}"/>
              </a:ext>
            </a:extLst>
          </p:cNvPr>
          <p:cNvSpPr>
            <a:spLocks noGrp="1"/>
          </p:cNvSpPr>
          <p:nvPr/>
        </p:nvSpPr>
        <p:spPr>
          <a:xfrm>
            <a:off x="4572000" y="7534275"/>
            <a:ext cx="2190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50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Keep urgent items in the same outer pocket so another person can find them fast.</a:t>
            </a:r>
          </a:p>
        </p:txBody>
      </p:sp>
      <p:sp>
        <p:nvSpPr>
          <p:cNvPr id="36" name="emergency-reach-bar">
            <a:extLst>
              <a:ext uri="{FF2B5EF4-FFF2-40B4-BE49-F238E27FC236}">
                <a16:creationId xmlns:a16="http://schemas.microsoft.com/office/drawing/2014/main" id="{5F2EE7E4-F524-479B-A47B-E467BF90F126}"/>
              </a:ext>
            </a:extLst>
          </p:cNvPr>
          <p:cNvSpPr>
            <a:spLocks noGrp="1"/>
          </p:cNvSpPr>
          <p:nvPr/>
        </p:nvSpPr>
        <p:spPr>
          <a:xfrm>
            <a:off x="476250" y="8724900"/>
            <a:ext cx="6610350" cy="990600"/>
          </a:xfrm>
          <a:prstGeom prst="rect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mergency-reach-copy">
            <a:extLst>
              <a:ext uri="{FF2B5EF4-FFF2-40B4-BE49-F238E27FC236}">
                <a16:creationId xmlns:a16="http://schemas.microsoft.com/office/drawing/2014/main" id="{B11C80F2-ED9F-4F66-90BB-6AB82569DFB5}"/>
              </a:ext>
            </a:extLst>
          </p:cNvPr>
          <p:cNvSpPr>
            <a:spLocks noGrp="1"/>
          </p:cNvSpPr>
          <p:nvPr/>
        </p:nvSpPr>
        <p:spPr>
          <a:xfrm>
            <a:off x="742950" y="8915400"/>
            <a:ext cx="6076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98000"/>
              </a:lnSpc>
              <a:buNone/>
              <a:defRPr sz="15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Life-critical kit never goes in the main backpack or an overhead locker—keep the day pack within reach.</a:t>
            </a:r>
          </a:p>
        </p:txBody>
      </p:sp>
      <p:sp>
        <p:nvSpPr>
          <p:cNvPr id="38" name="footer-rule-4">
            <a:extLst>
              <a:ext uri="{FF2B5EF4-FFF2-40B4-BE49-F238E27FC236}">
                <a16:creationId xmlns:a16="http://schemas.microsoft.com/office/drawing/2014/main" id="{E32909B3-B76B-43B9-9764-9050939DB2CE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footer-left-4">
            <a:extLst>
              <a:ext uri="{FF2B5EF4-FFF2-40B4-BE49-F238E27FC236}">
                <a16:creationId xmlns:a16="http://schemas.microsoft.com/office/drawing/2014/main" id="{972EEC29-A78D-430B-8620-A8156A19FF2F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0" name="footer-right-4">
            <a:extLst>
              <a:ext uri="{FF2B5EF4-FFF2-40B4-BE49-F238E27FC236}">
                <a16:creationId xmlns:a16="http://schemas.microsoft.com/office/drawing/2014/main" id="{652C653B-71C6-40FF-B1FA-1EB15B9DCD1A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4350" y="2133600"/>
            <a:ext cx="276225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52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ction-accent-Keeping insulin safe">
            <a:extLst>
              <a:ext uri="{FF2B5EF4-FFF2-40B4-BE49-F238E27FC236}">
                <a16:creationId xmlns:a16="http://schemas.microsoft.com/office/drawing/2014/main" id="{D8D27275-E2BD-4123-9038-C18C2FEB4032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Keeping insulin safe">
            <a:extLst>
              <a:ext uri="{FF2B5EF4-FFF2-40B4-BE49-F238E27FC236}">
                <a16:creationId xmlns:a16="http://schemas.microsoft.com/office/drawing/2014/main" id="{335E058E-F93D-40AB-B627-ACAF04EAFD18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MAIN BACKPACK</a:t>
            </a:r>
          </a:p>
        </p:txBody>
      </p:sp>
      <p:sp>
        <p:nvSpPr>
          <p:cNvPr id="3" name="page-number-3">
            <a:extLst>
              <a:ext uri="{FF2B5EF4-FFF2-40B4-BE49-F238E27FC236}">
                <a16:creationId xmlns:a16="http://schemas.microsoft.com/office/drawing/2014/main" id="{C3F1DB14-A808-4A4B-8AE5-B49388E94D16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13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</a:t>
            </a: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3">
            <a:extLst>
              <a:ext uri="{FF2B5EF4-FFF2-40B4-BE49-F238E27FC236}">
                <a16:creationId xmlns:a16="http://schemas.microsoft.com/office/drawing/2014/main" id="{8AD10412-2E1F-4C44-AFA0-B3A5B3466C05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96087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How to </a:t>
            </a: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Pack the 40–55 L backpack</a:t>
            </a:r>
          </a:p>
        </p:txBody>
      </p:sp>
      <p:sp>
        <p:nvSpPr>
          <p:cNvPr id="5" name="kicker-3">
            <a:extLst>
              <a:ext uri="{FF2B5EF4-FFF2-40B4-BE49-F238E27FC236}">
                <a16:creationId xmlns:a16="http://schemas.microsoft.com/office/drawing/2014/main" id="{12118682-3B65-4303-B5D5-69E9F1AE29AC}"/>
              </a:ext>
            </a:extLst>
          </p:cNvPr>
          <p:cNvSpPr>
            <a:spLocks noGrp="1"/>
          </p:cNvSpPr>
          <p:nvPr/>
        </p:nvSpPr>
        <p:spPr>
          <a:xfrm>
            <a:off x="476250" y="143827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Use it for replaceable, non-urgent items—not the kit that keeps you safe.</a:t>
            </a:r>
          </a:p>
        </p:txBody>
      </p:sp>
      <p:sp>
        <p:nvSpPr>
          <p:cNvPr id="6" name="insulin-safe-1-dot">
            <a:extLst>
              <a:ext uri="{FF2B5EF4-FFF2-40B4-BE49-F238E27FC236}">
                <a16:creationId xmlns:a16="http://schemas.microsoft.com/office/drawing/2014/main" id="{6A5DCF9D-0112-46A2-B255-1053551F9FB4}"/>
              </a:ext>
            </a:extLst>
          </p:cNvPr>
          <p:cNvSpPr>
            <a:spLocks noGrp="1"/>
          </p:cNvSpPr>
          <p:nvPr/>
        </p:nvSpPr>
        <p:spPr>
          <a:xfrm>
            <a:off x="476250" y="22764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insulin-safe-1-text">
            <a:extLst>
              <a:ext uri="{FF2B5EF4-FFF2-40B4-BE49-F238E27FC236}">
                <a16:creationId xmlns:a16="http://schemas.microsoft.com/office/drawing/2014/main" id="{034855A2-1D38-4688-8175-F9A30658A7EE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40–55 L backpack and rain cover</a:t>
            </a:r>
          </a:p>
        </p:txBody>
      </p:sp>
      <p:sp>
        <p:nvSpPr>
          <p:cNvPr id="8" name="insulin-safe-2-dot">
            <a:extLst>
              <a:ext uri="{FF2B5EF4-FFF2-40B4-BE49-F238E27FC236}">
                <a16:creationId xmlns:a16="http://schemas.microsoft.com/office/drawing/2014/main" id="{E7BE8D00-4AE0-4418-B448-ABBA3E22F55D}"/>
              </a:ext>
            </a:extLst>
          </p:cNvPr>
          <p:cNvSpPr>
            <a:spLocks noGrp="1"/>
          </p:cNvSpPr>
          <p:nvPr/>
        </p:nvSpPr>
        <p:spPr>
          <a:xfrm>
            <a:off x="476250" y="275272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insulin-safe-2-text">
            <a:extLst>
              <a:ext uri="{FF2B5EF4-FFF2-40B4-BE49-F238E27FC236}">
                <a16:creationId xmlns:a16="http://schemas.microsoft.com/office/drawing/2014/main" id="{790AE97C-A645-4C4B-99B6-C40BE6317FB1}"/>
              </a:ext>
            </a:extLst>
          </p:cNvPr>
          <p:cNvSpPr>
            <a:spLocks noGrp="1"/>
          </p:cNvSpPr>
          <p:nvPr/>
        </p:nvSpPr>
        <p:spPr>
          <a:xfrm>
            <a:off x="723900" y="2686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02235"/>
                </a:solidFill>
                <a:latin typeface="Aptos"/>
                <a:ea typeface="Aptos"/>
                <a:cs typeface="Aptos"/>
              </a:rPr>
              <a:t>Packing cubes for clothes</a:t>
            </a:r>
          </a:p>
        </p:txBody>
      </p:sp>
      <p:sp>
        <p:nvSpPr>
          <p:cNvPr id="10" name="insulin-safe-3-dot">
            <a:extLst>
              <a:ext uri="{FF2B5EF4-FFF2-40B4-BE49-F238E27FC236}">
                <a16:creationId xmlns:a16="http://schemas.microsoft.com/office/drawing/2014/main" id="{E0E719AC-6DF5-4E89-93AD-96925CB48296}"/>
              </a:ext>
            </a:extLst>
          </p:cNvPr>
          <p:cNvSpPr>
            <a:spLocks noGrp="1"/>
          </p:cNvSpPr>
          <p:nvPr/>
        </p:nvSpPr>
        <p:spPr>
          <a:xfrm>
            <a:off x="476250" y="32289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insulin-safe-3-text">
            <a:extLst>
              <a:ext uri="{FF2B5EF4-FFF2-40B4-BE49-F238E27FC236}">
                <a16:creationId xmlns:a16="http://schemas.microsoft.com/office/drawing/2014/main" id="{0052B20C-768C-424A-883A-6F9050EB01F9}"/>
              </a:ext>
            </a:extLst>
          </p:cNvPr>
          <p:cNvSpPr>
            <a:spLocks noGrp="1"/>
          </p:cNvSpPr>
          <p:nvPr/>
        </p:nvSpPr>
        <p:spPr>
          <a:xfrm>
            <a:off x="723900" y="3162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3" name="insulin-safe-4-text">
            <a:extLst>
              <a:ext uri="{FF2B5EF4-FFF2-40B4-BE49-F238E27FC236}">
                <a16:creationId xmlns:a16="http://schemas.microsoft.com/office/drawing/2014/main" id="{5D6CA187-F846-4D41-B8E4-2CC45D8C5720}"/>
              </a:ext>
            </a:extLst>
          </p:cNvPr>
          <p:cNvSpPr>
            <a:spLocks noGrp="1"/>
          </p:cNvSpPr>
          <p:nvPr/>
        </p:nvSpPr>
        <p:spPr>
          <a:xfrm>
            <a:off x="247650" y="4052887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dirty="0"/>
              <a:t>Remember: </a:t>
            </a:r>
            <a:endParaRPr dirty="0"/>
          </a:p>
        </p:txBody>
      </p:sp>
      <p:sp>
        <p:nvSpPr>
          <p:cNvPr id="14" name="insulin-safe-5-dot">
            <a:extLst>
              <a:ext uri="{FF2B5EF4-FFF2-40B4-BE49-F238E27FC236}">
                <a16:creationId xmlns:a16="http://schemas.microsoft.com/office/drawing/2014/main" id="{63AC6DF6-31DD-4432-BA8D-685A254C2B87}"/>
              </a:ext>
            </a:extLst>
          </p:cNvPr>
          <p:cNvSpPr>
            <a:spLocks noGrp="1"/>
          </p:cNvSpPr>
          <p:nvPr/>
        </p:nvSpPr>
        <p:spPr>
          <a:xfrm>
            <a:off x="476250" y="35718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insulin-safe-5-text">
            <a:extLst>
              <a:ext uri="{FF2B5EF4-FFF2-40B4-BE49-F238E27FC236}">
                <a16:creationId xmlns:a16="http://schemas.microsoft.com/office/drawing/2014/main" id="{A7270E13-21CF-4F97-B1C8-8B77EBED0CDB}"/>
              </a:ext>
            </a:extLst>
          </p:cNvPr>
          <p:cNvSpPr>
            <a:spLocks noGrp="1"/>
          </p:cNvSpPr>
          <p:nvPr/>
        </p:nvSpPr>
        <p:spPr>
          <a:xfrm>
            <a:off x="723900" y="31813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Toiletries and laundry bag</a:t>
            </a:r>
          </a:p>
        </p:txBody>
      </p:sp>
      <p:sp>
        <p:nvSpPr>
          <p:cNvPr id="16" name="insulin-safe-6-dot">
            <a:extLst>
              <a:ext uri="{FF2B5EF4-FFF2-40B4-BE49-F238E27FC236}">
                <a16:creationId xmlns:a16="http://schemas.microsoft.com/office/drawing/2014/main" id="{F46F6D8F-58D4-4DD1-8082-7543358A5086}"/>
              </a:ext>
            </a:extLst>
          </p:cNvPr>
          <p:cNvSpPr>
            <a:spLocks noGrp="1"/>
          </p:cNvSpPr>
          <p:nvPr/>
        </p:nvSpPr>
        <p:spPr>
          <a:xfrm>
            <a:off x="476250" y="46577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insulin-safe-6-text">
            <a:extLst>
              <a:ext uri="{FF2B5EF4-FFF2-40B4-BE49-F238E27FC236}">
                <a16:creationId xmlns:a16="http://schemas.microsoft.com/office/drawing/2014/main" id="{75D2B795-FFCF-4E23-A3F4-0CC5723D3530}"/>
              </a:ext>
            </a:extLst>
          </p:cNvPr>
          <p:cNvSpPr>
            <a:spLocks noGrp="1"/>
          </p:cNvSpPr>
          <p:nvPr/>
        </p:nvSpPr>
        <p:spPr>
          <a:xfrm>
            <a:off x="723900" y="4591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 not put insulin or essential medicines here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if it is checked in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insulin-safe-7-dot">
            <a:extLst>
              <a:ext uri="{FF2B5EF4-FFF2-40B4-BE49-F238E27FC236}">
                <a16:creationId xmlns:a16="http://schemas.microsoft.com/office/drawing/2014/main" id="{B4D34986-D36A-4B04-8E89-DF3156570EAB}"/>
              </a:ext>
            </a:extLst>
          </p:cNvPr>
          <p:cNvSpPr>
            <a:spLocks noGrp="1"/>
          </p:cNvSpPr>
          <p:nvPr/>
        </p:nvSpPr>
        <p:spPr>
          <a:xfrm>
            <a:off x="476250" y="513397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insulin-safe-7-text">
            <a:extLst>
              <a:ext uri="{FF2B5EF4-FFF2-40B4-BE49-F238E27FC236}">
                <a16:creationId xmlns:a16="http://schemas.microsoft.com/office/drawing/2014/main" id="{BA78FFDA-C9C5-409E-A284-0DCD8CB70B60}"/>
              </a:ext>
            </a:extLst>
          </p:cNvPr>
          <p:cNvSpPr>
            <a:spLocks noGrp="1"/>
          </p:cNvSpPr>
          <p:nvPr/>
        </p:nvSpPr>
        <p:spPr>
          <a:xfrm>
            <a:off x="723900" y="5067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 not bury hypo treatment or auto-injectors here</a:t>
            </a:r>
          </a:p>
        </p:txBody>
      </p:sp>
      <p:sp>
        <p:nvSpPr>
          <p:cNvPr id="20" name="insulin-safe-8-dot">
            <a:extLst>
              <a:ext uri="{FF2B5EF4-FFF2-40B4-BE49-F238E27FC236}">
                <a16:creationId xmlns:a16="http://schemas.microsoft.com/office/drawing/2014/main" id="{EC200179-AC29-4DC7-9355-1D60090A7D7B}"/>
              </a:ext>
            </a:extLst>
          </p:cNvPr>
          <p:cNvSpPr>
            <a:spLocks noGrp="1"/>
          </p:cNvSpPr>
          <p:nvPr/>
        </p:nvSpPr>
        <p:spPr>
          <a:xfrm>
            <a:off x="476250" y="56102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insulin-safe-8-text">
            <a:extLst>
              <a:ext uri="{FF2B5EF4-FFF2-40B4-BE49-F238E27FC236}">
                <a16:creationId xmlns:a16="http://schemas.microsoft.com/office/drawing/2014/main" id="{E57CEC44-CF53-4A23-8DB2-A515959AE333}"/>
              </a:ext>
            </a:extLst>
          </p:cNvPr>
          <p:cNvSpPr>
            <a:spLocks noGrp="1"/>
          </p:cNvSpPr>
          <p:nvPr/>
        </p:nvSpPr>
        <p:spPr>
          <a:xfrm>
            <a:off x="723900" y="5543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 not keep every card, document or key together</a:t>
            </a:r>
          </a:p>
        </p:txBody>
      </p:sp>
      <p:sp>
        <p:nvSpPr>
          <p:cNvPr id="22" name="crown-frame">
            <a:extLst>
              <a:ext uri="{FF2B5EF4-FFF2-40B4-BE49-F238E27FC236}">
                <a16:creationId xmlns:a16="http://schemas.microsoft.com/office/drawing/2014/main" id="{E8E5A0CD-18AA-41C0-B844-31EFFC76A4CD}"/>
              </a:ext>
            </a:extLst>
          </p:cNvPr>
          <p:cNvSpPr>
            <a:spLocks noGrp="1"/>
          </p:cNvSpPr>
          <p:nvPr/>
        </p:nvSpPr>
        <p:spPr>
          <a:xfrm>
            <a:off x="4438650" y="2095500"/>
            <a:ext cx="2647950" cy="3857625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vietnam-story">
            <a:extLst>
              <a:ext uri="{FF2B5EF4-FFF2-40B4-BE49-F238E27FC236}">
                <a16:creationId xmlns:a16="http://schemas.microsoft.com/office/drawing/2014/main" id="{50E69DB2-34AC-4864-850E-F957B1A4B128}"/>
              </a:ext>
            </a:extLst>
          </p:cNvPr>
          <p:cNvSpPr>
            <a:spLocks noGrp="1"/>
          </p:cNvSpPr>
          <p:nvPr/>
        </p:nvSpPr>
        <p:spPr>
          <a:xfrm>
            <a:off x="476250" y="6429375"/>
            <a:ext cx="6610350" cy="2000250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vietnam-story-label">
            <a:extLst>
              <a:ext uri="{FF2B5EF4-FFF2-40B4-BE49-F238E27FC236}">
                <a16:creationId xmlns:a16="http://schemas.microsoft.com/office/drawing/2014/main" id="{357531E7-F635-4C0F-9577-32C2F20917EF}"/>
              </a:ext>
            </a:extLst>
          </p:cNvPr>
          <p:cNvSpPr>
            <a:spLocks noGrp="1"/>
          </p:cNvSpPr>
          <p:nvPr/>
        </p:nvSpPr>
        <p:spPr>
          <a:xfrm>
            <a:off x="781050" y="67437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9FC5F8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FC5F8"/>
                </a:solidFill>
                <a:latin typeface="Aptos"/>
                <a:ea typeface="Aptos"/>
                <a:cs typeface="Aptos"/>
              </a:rPr>
              <a:t>WHAT BELONGS HERE</a:t>
            </a:r>
          </a:p>
        </p:txBody>
      </p:sp>
      <p:sp>
        <p:nvSpPr>
          <p:cNvPr id="26" name="vietnam-story-quote-mark">
            <a:extLst>
              <a:ext uri="{FF2B5EF4-FFF2-40B4-BE49-F238E27FC236}">
                <a16:creationId xmlns:a16="http://schemas.microsoft.com/office/drawing/2014/main" id="{9C36FAC6-F4C1-4651-8A4F-2A20C24DD721}"/>
              </a:ext>
            </a:extLst>
          </p:cNvPr>
          <p:cNvSpPr>
            <a:spLocks noGrp="1"/>
          </p:cNvSpPr>
          <p:nvPr/>
        </p:nvSpPr>
        <p:spPr>
          <a:xfrm>
            <a:off x="762000" y="7115175"/>
            <a:ext cx="323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050" b="1" i="0">
                <a:solidFill>
                  <a:srgbClr val="E9B64F"/>
                </a:solidFill>
                <a:latin typeface="Aptos Display"/>
                <a:ea typeface="Aptos Display"/>
                <a:cs typeface="Aptos Display"/>
              </a:defRPr>
            </a:pPr>
            <a:endParaRPr/>
          </a:p>
        </p:txBody>
      </p:sp>
      <p:sp>
        <p:nvSpPr>
          <p:cNvPr id="27" name="vietnam-story-copy">
            <a:extLst>
              <a:ext uri="{FF2B5EF4-FFF2-40B4-BE49-F238E27FC236}">
                <a16:creationId xmlns:a16="http://schemas.microsoft.com/office/drawing/2014/main" id="{42341341-B194-4DCB-BDA8-BECEFBBEA1D5}"/>
              </a:ext>
            </a:extLst>
          </p:cNvPr>
          <p:cNvSpPr>
            <a:spLocks noGrp="1"/>
          </p:cNvSpPr>
          <p:nvPr/>
        </p:nvSpPr>
        <p:spPr>
          <a:xfrm>
            <a:off x="1181100" y="7153275"/>
            <a:ext cx="54864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Clothes, spare footwear, toiletries, laundry items and replaceable equipment. Use labelled cubes so the bag can be packed and searched quickly.</a:t>
            </a:r>
          </a:p>
        </p:txBody>
      </p:sp>
      <p:sp>
        <p:nvSpPr>
          <p:cNvPr id="29" name="insulin-key-rule">
            <a:extLst>
              <a:ext uri="{FF2B5EF4-FFF2-40B4-BE49-F238E27FC236}">
                <a16:creationId xmlns:a16="http://schemas.microsoft.com/office/drawing/2014/main" id="{763CB7BE-8A81-4874-9E48-7B8BAE200EB9}"/>
              </a:ext>
            </a:extLst>
          </p:cNvPr>
          <p:cNvSpPr>
            <a:spLocks noGrp="1"/>
          </p:cNvSpPr>
          <p:nvPr/>
        </p:nvSpPr>
        <p:spPr>
          <a:xfrm>
            <a:off x="476250" y="9248775"/>
            <a:ext cx="647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225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Bulk belongs here; essential medicines do not.</a:t>
            </a:r>
          </a:p>
        </p:txBody>
      </p:sp>
      <p:sp>
        <p:nvSpPr>
          <p:cNvPr id="30" name="footer-rule-3">
            <a:extLst>
              <a:ext uri="{FF2B5EF4-FFF2-40B4-BE49-F238E27FC236}">
                <a16:creationId xmlns:a16="http://schemas.microsoft.com/office/drawing/2014/main" id="{923D82E1-856C-4077-BB93-0D3C2E694412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footer-left-3">
            <a:extLst>
              <a:ext uri="{FF2B5EF4-FFF2-40B4-BE49-F238E27FC236}">
                <a16:creationId xmlns:a16="http://schemas.microsoft.com/office/drawing/2014/main" id="{622B3FEC-8D87-44C9-8FD9-9C4910CF942E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32" name="footer-right-3">
            <a:extLst>
              <a:ext uri="{FF2B5EF4-FFF2-40B4-BE49-F238E27FC236}">
                <a16:creationId xmlns:a16="http://schemas.microsoft.com/office/drawing/2014/main" id="{F8B9AD12-5E1C-4D2F-840A-455FA1D1060E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EBD57E-F5CB-2164-CCF1-EF61C307DE95}"/>
              </a:ext>
            </a:extLst>
          </p:cNvPr>
          <p:cNvSpPr>
            <a:spLocks noGrp="1"/>
          </p:cNvSpPr>
          <p:nvPr/>
        </p:nvSpPr>
        <p:spPr>
          <a:xfrm>
            <a:off x="654050" y="3487273"/>
            <a:ext cx="3784600" cy="33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Non-essential backup supplies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38651" y="2402785"/>
            <a:ext cx="2647950" cy="329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76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ction-accent-Before leaving">
            <a:extLst>
              <a:ext uri="{FF2B5EF4-FFF2-40B4-BE49-F238E27FC236}">
                <a16:creationId xmlns:a16="http://schemas.microsoft.com/office/drawing/2014/main" id="{E6A7B0E0-DB77-455E-9BDE-CBC47D45BFFA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Before leaving">
            <a:extLst>
              <a:ext uri="{FF2B5EF4-FFF2-40B4-BE49-F238E27FC236}">
                <a16:creationId xmlns:a16="http://schemas.microsoft.com/office/drawing/2014/main" id="{029449BD-F2DB-44C9-8184-69D61AC519AE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FINAL MASTER CHECK</a:t>
            </a:r>
          </a:p>
        </p:txBody>
      </p:sp>
      <p:sp>
        <p:nvSpPr>
          <p:cNvPr id="3" name="page-number-5">
            <a:extLst>
              <a:ext uri="{FF2B5EF4-FFF2-40B4-BE49-F238E27FC236}">
                <a16:creationId xmlns:a16="http://schemas.microsoft.com/office/drawing/2014/main" id="{4A3B8357-3D3E-42D4-9F70-AE01ECC391FE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5">
            <a:extLst>
              <a:ext uri="{FF2B5EF4-FFF2-40B4-BE49-F238E27FC236}">
                <a16:creationId xmlns:a16="http://schemas.microsoft.com/office/drawing/2014/main" id="{733E308C-332A-4B3B-9E6E-B4F48878F5E0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Run the final double-check</a:t>
            </a:r>
          </a:p>
        </p:txBody>
      </p:sp>
      <p:sp>
        <p:nvSpPr>
          <p:cNvPr id="6" name="before-left-1-checkbox">
            <a:extLst>
              <a:ext uri="{FF2B5EF4-FFF2-40B4-BE49-F238E27FC236}">
                <a16:creationId xmlns:a16="http://schemas.microsoft.com/office/drawing/2014/main" id="{3D587E8C-89D2-4331-A43E-0A17D8E68AAD}"/>
              </a:ext>
            </a:extLst>
          </p:cNvPr>
          <p:cNvSpPr>
            <a:spLocks noGrp="1"/>
          </p:cNvSpPr>
          <p:nvPr/>
        </p:nvSpPr>
        <p:spPr>
          <a:xfrm>
            <a:off x="476250" y="22002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before-left-1-text">
            <a:extLst>
              <a:ext uri="{FF2B5EF4-FFF2-40B4-BE49-F238E27FC236}">
                <a16:creationId xmlns:a16="http://schemas.microsoft.com/office/drawing/2014/main" id="{E6318BAE-E06F-4F9A-B450-CC2B1C995150}"/>
              </a:ext>
            </a:extLst>
          </p:cNvPr>
          <p:cNvSpPr>
            <a:spLocks noGrp="1"/>
          </p:cNvSpPr>
          <p:nvPr/>
        </p:nvSpPr>
        <p:spPr>
          <a:xfrm>
            <a:off x="781050" y="2171700"/>
            <a:ext cx="28384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Quantities and expiry dates checked</a:t>
            </a:r>
          </a:p>
        </p:txBody>
      </p:sp>
      <p:sp>
        <p:nvSpPr>
          <p:cNvPr id="8" name="before-left-2-checkbox">
            <a:extLst>
              <a:ext uri="{FF2B5EF4-FFF2-40B4-BE49-F238E27FC236}">
                <a16:creationId xmlns:a16="http://schemas.microsoft.com/office/drawing/2014/main" id="{A19A771A-4148-4C6B-B8C6-BCB44DA4E884}"/>
              </a:ext>
            </a:extLst>
          </p:cNvPr>
          <p:cNvSpPr>
            <a:spLocks noGrp="1"/>
          </p:cNvSpPr>
          <p:nvPr/>
        </p:nvSpPr>
        <p:spPr>
          <a:xfrm>
            <a:off x="476250" y="27146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before-left-2-text">
            <a:extLst>
              <a:ext uri="{FF2B5EF4-FFF2-40B4-BE49-F238E27FC236}">
                <a16:creationId xmlns:a16="http://schemas.microsoft.com/office/drawing/2014/main" id="{5C1B9894-6818-4979-A5F6-B5C262BA35D7}"/>
              </a:ext>
            </a:extLst>
          </p:cNvPr>
          <p:cNvSpPr>
            <a:spLocks noGrp="1"/>
          </p:cNvSpPr>
          <p:nvPr/>
        </p:nvSpPr>
        <p:spPr>
          <a:xfrm>
            <a:off x="781050" y="2686050"/>
            <a:ext cx="28384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All essentials in cabin baggage</a:t>
            </a:r>
          </a:p>
        </p:txBody>
      </p:sp>
      <p:sp>
        <p:nvSpPr>
          <p:cNvPr id="10" name="before-left-3-checkbox">
            <a:extLst>
              <a:ext uri="{FF2B5EF4-FFF2-40B4-BE49-F238E27FC236}">
                <a16:creationId xmlns:a16="http://schemas.microsoft.com/office/drawing/2014/main" id="{75706161-4D5C-4757-A697-07551D5EB1BE}"/>
              </a:ext>
            </a:extLst>
          </p:cNvPr>
          <p:cNvSpPr>
            <a:spLocks noGrp="1"/>
          </p:cNvSpPr>
          <p:nvPr/>
        </p:nvSpPr>
        <p:spPr>
          <a:xfrm>
            <a:off x="476250" y="32289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before-left-3-text">
            <a:extLst>
              <a:ext uri="{FF2B5EF4-FFF2-40B4-BE49-F238E27FC236}">
                <a16:creationId xmlns:a16="http://schemas.microsoft.com/office/drawing/2014/main" id="{CF1B6377-B70A-4447-9670-BD39ECB9F160}"/>
              </a:ext>
            </a:extLst>
          </p:cNvPr>
          <p:cNvSpPr>
            <a:spLocks noGrp="1"/>
          </p:cNvSpPr>
          <p:nvPr/>
        </p:nvSpPr>
        <p:spPr>
          <a:xfrm>
            <a:off x="781050" y="3200400"/>
            <a:ext cx="28384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Hypo kit and auto-injectors accessible</a:t>
            </a:r>
          </a:p>
        </p:txBody>
      </p:sp>
      <p:sp>
        <p:nvSpPr>
          <p:cNvPr id="12" name="before-left-4-checkbox">
            <a:extLst>
              <a:ext uri="{FF2B5EF4-FFF2-40B4-BE49-F238E27FC236}">
                <a16:creationId xmlns:a16="http://schemas.microsoft.com/office/drawing/2014/main" id="{6329BCF6-0279-4D3B-A324-B90E3952F081}"/>
              </a:ext>
            </a:extLst>
          </p:cNvPr>
          <p:cNvSpPr>
            <a:spLocks noGrp="1"/>
          </p:cNvSpPr>
          <p:nvPr/>
        </p:nvSpPr>
        <p:spPr>
          <a:xfrm>
            <a:off x="476250" y="37433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before-left-4-text">
            <a:extLst>
              <a:ext uri="{FF2B5EF4-FFF2-40B4-BE49-F238E27FC236}">
                <a16:creationId xmlns:a16="http://schemas.microsoft.com/office/drawing/2014/main" id="{16356F76-FF85-48C4-81F0-BFCBC478703A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8384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Meters, sensors and chargers tested</a:t>
            </a:r>
          </a:p>
        </p:txBody>
      </p:sp>
      <p:sp>
        <p:nvSpPr>
          <p:cNvPr id="14" name="before-left-5-checkbox">
            <a:extLst>
              <a:ext uri="{FF2B5EF4-FFF2-40B4-BE49-F238E27FC236}">
                <a16:creationId xmlns:a16="http://schemas.microsoft.com/office/drawing/2014/main" id="{88269D78-27F1-4316-8754-635ACA022DCC}"/>
              </a:ext>
            </a:extLst>
          </p:cNvPr>
          <p:cNvSpPr>
            <a:spLocks noGrp="1"/>
          </p:cNvSpPr>
          <p:nvPr/>
        </p:nvSpPr>
        <p:spPr>
          <a:xfrm>
            <a:off x="476250" y="42576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before-left-5-text">
            <a:extLst>
              <a:ext uri="{FF2B5EF4-FFF2-40B4-BE49-F238E27FC236}">
                <a16:creationId xmlns:a16="http://schemas.microsoft.com/office/drawing/2014/main" id="{DE46758D-23EA-4179-B968-9735B29FC1B0}"/>
              </a:ext>
            </a:extLst>
          </p:cNvPr>
          <p:cNvSpPr>
            <a:spLocks noGrp="1"/>
          </p:cNvSpPr>
          <p:nvPr/>
        </p:nvSpPr>
        <p:spPr>
          <a:xfrm>
            <a:off x="781050" y="4229100"/>
            <a:ext cx="28384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Cooling and failure plans ready</a:t>
            </a:r>
          </a:p>
        </p:txBody>
      </p:sp>
      <p:sp>
        <p:nvSpPr>
          <p:cNvPr id="16" name="before-right-1-checkbox">
            <a:extLst>
              <a:ext uri="{FF2B5EF4-FFF2-40B4-BE49-F238E27FC236}">
                <a16:creationId xmlns:a16="http://schemas.microsoft.com/office/drawing/2014/main" id="{2982FA84-E836-4236-BC9B-FD4BB8DFF184}"/>
              </a:ext>
            </a:extLst>
          </p:cNvPr>
          <p:cNvSpPr>
            <a:spLocks noGrp="1"/>
          </p:cNvSpPr>
          <p:nvPr/>
        </p:nvSpPr>
        <p:spPr>
          <a:xfrm>
            <a:off x="3867150" y="22002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before-right-1-text">
            <a:extLst>
              <a:ext uri="{FF2B5EF4-FFF2-40B4-BE49-F238E27FC236}">
                <a16:creationId xmlns:a16="http://schemas.microsoft.com/office/drawing/2014/main" id="{1CFCD731-02DA-4C04-BE32-ABAA2B79AD68}"/>
              </a:ext>
            </a:extLst>
          </p:cNvPr>
          <p:cNvSpPr>
            <a:spLocks noGrp="1"/>
          </p:cNvSpPr>
          <p:nvPr/>
        </p:nvSpPr>
        <p:spPr>
          <a:xfrm>
            <a:off x="4171950" y="2171700"/>
            <a:ext cx="29146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Both power banks fully charged</a:t>
            </a:r>
          </a:p>
        </p:txBody>
      </p:sp>
      <p:sp>
        <p:nvSpPr>
          <p:cNvPr id="18" name="before-right-2-checkbox">
            <a:extLst>
              <a:ext uri="{FF2B5EF4-FFF2-40B4-BE49-F238E27FC236}">
                <a16:creationId xmlns:a16="http://schemas.microsoft.com/office/drawing/2014/main" id="{CB38147F-C880-4F1E-9F13-1D8FD12DEED3}"/>
              </a:ext>
            </a:extLst>
          </p:cNvPr>
          <p:cNvSpPr>
            <a:spLocks noGrp="1"/>
          </p:cNvSpPr>
          <p:nvPr/>
        </p:nvSpPr>
        <p:spPr>
          <a:xfrm>
            <a:off x="3867150" y="27146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before-right-2-text">
            <a:extLst>
              <a:ext uri="{FF2B5EF4-FFF2-40B4-BE49-F238E27FC236}">
                <a16:creationId xmlns:a16="http://schemas.microsoft.com/office/drawing/2014/main" id="{E59F5F81-0163-4406-9D12-09DBE0A06DD9}"/>
              </a:ext>
            </a:extLst>
          </p:cNvPr>
          <p:cNvSpPr>
            <a:spLocks noGrp="1"/>
          </p:cNvSpPr>
          <p:nvPr/>
        </p:nvSpPr>
        <p:spPr>
          <a:xfrm>
            <a:off x="4171950" y="2686050"/>
            <a:ext cx="29146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Backup phone and offline files ready</a:t>
            </a:r>
          </a:p>
        </p:txBody>
      </p:sp>
      <p:sp>
        <p:nvSpPr>
          <p:cNvPr id="20" name="before-right-3-checkbox">
            <a:extLst>
              <a:ext uri="{FF2B5EF4-FFF2-40B4-BE49-F238E27FC236}">
                <a16:creationId xmlns:a16="http://schemas.microsoft.com/office/drawing/2014/main" id="{60298FB4-A6F4-4798-8A5B-182E597A1673}"/>
              </a:ext>
            </a:extLst>
          </p:cNvPr>
          <p:cNvSpPr>
            <a:spLocks noGrp="1"/>
          </p:cNvSpPr>
          <p:nvPr/>
        </p:nvSpPr>
        <p:spPr>
          <a:xfrm>
            <a:off x="3867150" y="32289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before-right-3-text">
            <a:extLst>
              <a:ext uri="{FF2B5EF4-FFF2-40B4-BE49-F238E27FC236}">
                <a16:creationId xmlns:a16="http://schemas.microsoft.com/office/drawing/2014/main" id="{DA12BBD8-84DA-485F-9FCF-4F72A2AB51CE}"/>
              </a:ext>
            </a:extLst>
          </p:cNvPr>
          <p:cNvSpPr>
            <a:spLocks noGrp="1"/>
          </p:cNvSpPr>
          <p:nvPr/>
        </p:nvSpPr>
        <p:spPr>
          <a:xfrm>
            <a:off x="4171950" y="3200400"/>
            <a:ext cx="29146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Passport, insurance and contacts packed</a:t>
            </a:r>
          </a:p>
        </p:txBody>
      </p:sp>
      <p:sp>
        <p:nvSpPr>
          <p:cNvPr id="22" name="before-right-4-checkbox">
            <a:extLst>
              <a:ext uri="{FF2B5EF4-FFF2-40B4-BE49-F238E27FC236}">
                <a16:creationId xmlns:a16="http://schemas.microsoft.com/office/drawing/2014/main" id="{61650E79-C5A0-4034-BB5F-5BC38573BBA3}"/>
              </a:ext>
            </a:extLst>
          </p:cNvPr>
          <p:cNvSpPr>
            <a:spLocks noGrp="1"/>
          </p:cNvSpPr>
          <p:nvPr/>
        </p:nvSpPr>
        <p:spPr>
          <a:xfrm>
            <a:off x="3867150" y="37433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before-right-4-text">
            <a:extLst>
              <a:ext uri="{FF2B5EF4-FFF2-40B4-BE49-F238E27FC236}">
                <a16:creationId xmlns:a16="http://schemas.microsoft.com/office/drawing/2014/main" id="{180FC585-669E-4E5D-8B54-6E50432C4571}"/>
              </a:ext>
            </a:extLst>
          </p:cNvPr>
          <p:cNvSpPr>
            <a:spLocks noGrp="1"/>
          </p:cNvSpPr>
          <p:nvPr/>
        </p:nvSpPr>
        <p:spPr>
          <a:xfrm>
            <a:off x="4171950" y="3714750"/>
            <a:ext cx="29146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Airline, customs and weather checked</a:t>
            </a:r>
          </a:p>
        </p:txBody>
      </p:sp>
      <p:sp>
        <p:nvSpPr>
          <p:cNvPr id="24" name="before-right-5-checkbox">
            <a:extLst>
              <a:ext uri="{FF2B5EF4-FFF2-40B4-BE49-F238E27FC236}">
                <a16:creationId xmlns:a16="http://schemas.microsoft.com/office/drawing/2014/main" id="{C7411068-269C-4E67-B776-C0FC775C69C8}"/>
              </a:ext>
            </a:extLst>
          </p:cNvPr>
          <p:cNvSpPr>
            <a:spLocks noGrp="1"/>
          </p:cNvSpPr>
          <p:nvPr/>
        </p:nvSpPr>
        <p:spPr>
          <a:xfrm>
            <a:off x="3867150" y="42576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before-right-5-text">
            <a:extLst>
              <a:ext uri="{FF2B5EF4-FFF2-40B4-BE49-F238E27FC236}">
                <a16:creationId xmlns:a16="http://schemas.microsoft.com/office/drawing/2014/main" id="{A1DD0920-07B9-4AAF-9402-793759479775}"/>
              </a:ext>
            </a:extLst>
          </p:cNvPr>
          <p:cNvSpPr>
            <a:spLocks noGrp="1"/>
          </p:cNvSpPr>
          <p:nvPr/>
        </p:nvSpPr>
        <p:spPr>
          <a:xfrm>
            <a:off x="4171950" y="4229100"/>
            <a:ext cx="2914650" cy="4857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13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Companion shown the emergency kits</a:t>
            </a:r>
          </a:p>
        </p:txBody>
      </p:sp>
      <p:sp>
        <p:nvSpPr>
          <p:cNvPr id="26" name="before-divider">
            <a:extLst>
              <a:ext uri="{FF2B5EF4-FFF2-40B4-BE49-F238E27FC236}">
                <a16:creationId xmlns:a16="http://schemas.microsoft.com/office/drawing/2014/main" id="{7B63ED30-8894-42D1-A0AD-2896D2A99C95}"/>
              </a:ext>
            </a:extLst>
          </p:cNvPr>
          <p:cNvSpPr>
            <a:spLocks noGrp="1"/>
          </p:cNvSpPr>
          <p:nvPr/>
        </p:nvSpPr>
        <p:spPr>
          <a:xfrm>
            <a:off x="476250" y="493395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mple-frame">
            <a:extLst>
              <a:ext uri="{FF2B5EF4-FFF2-40B4-BE49-F238E27FC236}">
                <a16:creationId xmlns:a16="http://schemas.microsoft.com/office/drawing/2014/main" id="{B5145F83-95C4-4AC8-BF0B-5B428D55BE58}"/>
              </a:ext>
            </a:extLst>
          </p:cNvPr>
          <p:cNvSpPr>
            <a:spLocks noGrp="1"/>
          </p:cNvSpPr>
          <p:nvPr/>
        </p:nvSpPr>
        <p:spPr>
          <a:xfrm>
            <a:off x="476250" y="5295900"/>
            <a:ext cx="2686050" cy="2922496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2" name="Picture 70"/>
          <p:cNvPicPr>
            <a:picLocks noChangeAspect="1"/>
          </p:cNvPicPr>
          <p:nvPr/>
        </p:nvPicPr>
        <p:blipFill>
          <a:blip r:embed="rId3"/>
          <a:srcRect l="21875" t="21011" r="12700"/>
          <a:stretch>
            <a:fillRect/>
          </a:stretch>
        </p:blipFill>
        <p:spPr>
          <a:xfrm rot="5400000">
            <a:off x="188817" y="5235385"/>
            <a:ext cx="3179952" cy="2767013"/>
          </a:xfrm>
          <a:prstGeom prst="rect">
            <a:avLst/>
          </a:prstGeom>
        </p:spPr>
      </p:pic>
      <p:sp>
        <p:nvSpPr>
          <p:cNvPr id="29" name="disclaimer-block">
            <a:extLst>
              <a:ext uri="{FF2B5EF4-FFF2-40B4-BE49-F238E27FC236}">
                <a16:creationId xmlns:a16="http://schemas.microsoft.com/office/drawing/2014/main" id="{C59E78D2-2698-47F1-B5B3-EDBC367B74B5}"/>
              </a:ext>
            </a:extLst>
          </p:cNvPr>
          <p:cNvSpPr>
            <a:spLocks noGrp="1"/>
          </p:cNvSpPr>
          <p:nvPr/>
        </p:nvSpPr>
        <p:spPr>
          <a:xfrm>
            <a:off x="3524250" y="5295900"/>
            <a:ext cx="3562350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disclaimer-label">
            <a:extLst>
              <a:ext uri="{FF2B5EF4-FFF2-40B4-BE49-F238E27FC236}">
                <a16:creationId xmlns:a16="http://schemas.microsoft.com/office/drawing/2014/main" id="{42F4FE4C-2B15-47BB-B143-621F156A5A52}"/>
              </a:ext>
            </a:extLst>
          </p:cNvPr>
          <p:cNvSpPr>
            <a:spLocks noGrp="1"/>
          </p:cNvSpPr>
          <p:nvPr/>
        </p:nvSpPr>
        <p:spPr>
          <a:xfrm>
            <a:off x="3771900" y="5543550"/>
            <a:ext cx="171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125" b="1" i="0">
                <a:solidFill>
                  <a:srgbClr val="DC5A57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DC5A57"/>
                </a:solidFill>
                <a:latin typeface="Aptos"/>
                <a:ea typeface="Aptos"/>
                <a:cs typeface="Aptos"/>
              </a:rPr>
              <a:t>A QUICK NOTE</a:t>
            </a:r>
          </a:p>
        </p:txBody>
      </p:sp>
      <p:sp>
        <p:nvSpPr>
          <p:cNvPr id="31" name="disclaimer-copy">
            <a:extLst>
              <a:ext uri="{FF2B5EF4-FFF2-40B4-BE49-F238E27FC236}">
                <a16:creationId xmlns:a16="http://schemas.microsoft.com/office/drawing/2014/main" id="{A496263E-BD78-4574-8C6C-70981C985DC5}"/>
              </a:ext>
            </a:extLst>
          </p:cNvPr>
          <p:cNvSpPr>
            <a:spLocks noGrp="1"/>
          </p:cNvSpPr>
          <p:nvPr/>
        </p:nvSpPr>
        <p:spPr>
          <a:xfrm>
            <a:off x="3781425" y="5729287"/>
            <a:ext cx="3067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275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275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This checklist reflects personal experience and UK travel-health guidance; it is not medical advice. Confirm your plan with your diabetes or allergy team, pharmacist, insurer and airline.</a:t>
            </a:r>
          </a:p>
        </p:txBody>
      </p:sp>
      <p:sp>
        <p:nvSpPr>
          <p:cNvPr id="32" name="disclaimer-sources">
            <a:extLst>
              <a:ext uri="{FF2B5EF4-FFF2-40B4-BE49-F238E27FC236}">
                <a16:creationId xmlns:a16="http://schemas.microsoft.com/office/drawing/2014/main" id="{3E175BD5-8AF3-4782-BA60-D117ACFE7042}"/>
              </a:ext>
            </a:extLst>
          </p:cNvPr>
          <p:cNvSpPr>
            <a:spLocks noGrp="1"/>
          </p:cNvSpPr>
          <p:nvPr/>
        </p:nvSpPr>
        <p:spPr>
          <a:xfrm>
            <a:off x="3771900" y="6829425"/>
            <a:ext cx="30670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7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Guidance: NHS · Diabetes UK · </a:t>
            </a:r>
            <a:r>
              <a:rPr sz="975" b="1" i="0" dirty="0" err="1">
                <a:solidFill>
                  <a:srgbClr val="637282"/>
                </a:solidFill>
                <a:latin typeface="Aptos"/>
                <a:ea typeface="Aptos"/>
                <a:cs typeface="Aptos"/>
              </a:rPr>
              <a:t>TravelHealthPro</a:t>
            </a:r>
            <a:r>
              <a:rPr sz="97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· UK CAA · RCUK</a:t>
            </a:r>
          </a:p>
        </p:txBody>
      </p:sp>
      <p:sp>
        <p:nvSpPr>
          <p:cNvPr id="33" name="links-heading">
            <a:extLst>
              <a:ext uri="{FF2B5EF4-FFF2-40B4-BE49-F238E27FC236}">
                <a16:creationId xmlns:a16="http://schemas.microsoft.com/office/drawing/2014/main" id="{F30E9941-D06D-4467-ADE0-DA773DC0B009}"/>
              </a:ext>
            </a:extLst>
          </p:cNvPr>
          <p:cNvSpPr>
            <a:spLocks noGrp="1"/>
          </p:cNvSpPr>
          <p:nvPr/>
        </p:nvSpPr>
        <p:spPr>
          <a:xfrm>
            <a:off x="2943871" y="9263076"/>
            <a:ext cx="2456158" cy="25784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200" b="1" dirty="0"/>
              <a:t>Everything I personally used across Southeast Asia.</a:t>
            </a:r>
          </a:p>
          <a:p>
            <a:pPr>
              <a:defRPr sz="12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endParaRPr lang="en-GB" sz="1200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  <a:p>
            <a:pPr>
              <a:defRPr sz="12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endParaRPr lang="en-GB" sz="1200" b="1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  <a:p>
            <a:pPr>
              <a:defRPr sz="12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200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Scan t</a:t>
            </a:r>
            <a:r>
              <a:rPr lang="en-GB" sz="1200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o see my full Amazon list:</a:t>
            </a:r>
            <a:endParaRPr sz="1200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0" name="closing-line">
            <a:extLst>
              <a:ext uri="{FF2B5EF4-FFF2-40B4-BE49-F238E27FC236}">
                <a16:creationId xmlns:a16="http://schemas.microsoft.com/office/drawing/2014/main" id="{564A01A8-B8DF-41B5-8529-BDBE46780BF0}"/>
              </a:ext>
            </a:extLst>
          </p:cNvPr>
          <p:cNvSpPr>
            <a:spLocks/>
          </p:cNvSpPr>
          <p:nvPr/>
        </p:nvSpPr>
        <p:spPr>
          <a:xfrm>
            <a:off x="-867692" y="8853487"/>
            <a:ext cx="6327648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225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2100" b="1" dirty="0">
                <a:hlinkClick r:id="rId4"/>
              </a:rPr>
              <a:t>Shop My Tried-and-Tested Type 1 Travel Gear  </a:t>
            </a:r>
            <a:endParaRPr lang="en-GB" sz="2100" b="1" dirty="0"/>
          </a:p>
        </p:txBody>
      </p:sp>
      <p:sp>
        <p:nvSpPr>
          <p:cNvPr id="41" name="footer-rule-5">
            <a:extLst>
              <a:ext uri="{FF2B5EF4-FFF2-40B4-BE49-F238E27FC236}">
                <a16:creationId xmlns:a16="http://schemas.microsoft.com/office/drawing/2014/main" id="{78AC1EF0-C755-45B4-A9E2-C66D9E3A6AFC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footer-left-5">
            <a:extLst>
              <a:ext uri="{FF2B5EF4-FFF2-40B4-BE49-F238E27FC236}">
                <a16:creationId xmlns:a16="http://schemas.microsoft.com/office/drawing/2014/main" id="{80EE32B7-04CC-4277-8004-E2020C959607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3" name="footer-right-5">
            <a:extLst>
              <a:ext uri="{FF2B5EF4-FFF2-40B4-BE49-F238E27FC236}">
                <a16:creationId xmlns:a16="http://schemas.microsoft.com/office/drawing/2014/main" id="{B712D9AC-9510-4A09-851B-3391761EA23F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C56477E-A490-4BDA-96CA-BD1188DE0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11" y="9272587"/>
            <a:ext cx="879490" cy="9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9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ction-accent-Keeping insulin safe">
            <a:extLst>
              <a:ext uri="{FF2B5EF4-FFF2-40B4-BE49-F238E27FC236}">
                <a16:creationId xmlns:a16="http://schemas.microsoft.com/office/drawing/2014/main" id="{D8D27275-E2BD-4123-9038-C18C2FEB4032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Keeping insulin safe">
            <a:extLst>
              <a:ext uri="{FF2B5EF4-FFF2-40B4-BE49-F238E27FC236}">
                <a16:creationId xmlns:a16="http://schemas.microsoft.com/office/drawing/2014/main" id="{335E058E-F93D-40AB-B627-ACAF04EAFD18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PACKING SYSTEM</a:t>
            </a:r>
          </a:p>
        </p:txBody>
      </p:sp>
      <p:sp>
        <p:nvSpPr>
          <p:cNvPr id="3" name="page-number-3">
            <a:extLst>
              <a:ext uri="{FF2B5EF4-FFF2-40B4-BE49-F238E27FC236}">
                <a16:creationId xmlns:a16="http://schemas.microsoft.com/office/drawing/2014/main" id="{C3F1DB14-A808-4A4B-8AE5-B49388E94D16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02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3">
            <a:extLst>
              <a:ext uri="{FF2B5EF4-FFF2-40B4-BE49-F238E27FC236}">
                <a16:creationId xmlns:a16="http://schemas.microsoft.com/office/drawing/2014/main" id="{8AD10412-2E1F-4C44-AFA0-B3A5B3466C05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Pac</a:t>
            </a:r>
            <a:r>
              <a:rPr lang="en-GB"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king Structure</a:t>
            </a:r>
            <a:endParaRPr sz="3675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5" name="kicker-3">
            <a:extLst>
              <a:ext uri="{FF2B5EF4-FFF2-40B4-BE49-F238E27FC236}">
                <a16:creationId xmlns:a16="http://schemas.microsoft.com/office/drawing/2014/main" id="{12118682-3B65-4303-B5D5-69E9F1AE29AC}"/>
              </a:ext>
            </a:extLst>
          </p:cNvPr>
          <p:cNvSpPr>
            <a:spLocks noGrp="1"/>
          </p:cNvSpPr>
          <p:nvPr/>
        </p:nvSpPr>
        <p:spPr>
          <a:xfrm>
            <a:off x="476250" y="143827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Build the bags so losing one does not leave you without essential treatment.</a:t>
            </a:r>
          </a:p>
        </p:txBody>
      </p:sp>
      <p:sp>
        <p:nvSpPr>
          <p:cNvPr id="6" name="insulin-safe-1-dot">
            <a:extLst>
              <a:ext uri="{FF2B5EF4-FFF2-40B4-BE49-F238E27FC236}">
                <a16:creationId xmlns:a16="http://schemas.microsoft.com/office/drawing/2014/main" id="{6A5DCF9D-0112-46A2-B255-1053551F9FB4}"/>
              </a:ext>
            </a:extLst>
          </p:cNvPr>
          <p:cNvSpPr>
            <a:spLocks noGrp="1"/>
          </p:cNvSpPr>
          <p:nvPr/>
        </p:nvSpPr>
        <p:spPr>
          <a:xfrm>
            <a:off x="476250" y="22764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insulin-safe-1-text">
            <a:extLst>
              <a:ext uri="{FF2B5EF4-FFF2-40B4-BE49-F238E27FC236}">
                <a16:creationId xmlns:a16="http://schemas.microsoft.com/office/drawing/2014/main" id="{034855A2-1D38-4688-8175-F9A30658A7EE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02235"/>
                </a:solidFill>
                <a:latin typeface="Aptos"/>
                <a:ea typeface="Aptos"/>
                <a:cs typeface="Aptos"/>
              </a:rPr>
              <a:t>40–55 L main backpack</a:t>
            </a:r>
          </a:p>
        </p:txBody>
      </p:sp>
      <p:sp>
        <p:nvSpPr>
          <p:cNvPr id="8" name="insulin-safe-2-dot">
            <a:extLst>
              <a:ext uri="{FF2B5EF4-FFF2-40B4-BE49-F238E27FC236}">
                <a16:creationId xmlns:a16="http://schemas.microsoft.com/office/drawing/2014/main" id="{E7BE8D00-4AE0-4418-B448-ABBA3E22F55D}"/>
              </a:ext>
            </a:extLst>
          </p:cNvPr>
          <p:cNvSpPr>
            <a:spLocks noGrp="1"/>
          </p:cNvSpPr>
          <p:nvPr/>
        </p:nvSpPr>
        <p:spPr>
          <a:xfrm>
            <a:off x="476250" y="275272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insulin-safe-2-text">
            <a:extLst>
              <a:ext uri="{FF2B5EF4-FFF2-40B4-BE49-F238E27FC236}">
                <a16:creationId xmlns:a16="http://schemas.microsoft.com/office/drawing/2014/main" id="{790AE97C-A645-4C4B-99B6-C40BE6317FB1}"/>
              </a:ext>
            </a:extLst>
          </p:cNvPr>
          <p:cNvSpPr>
            <a:spLocks noGrp="1"/>
          </p:cNvSpPr>
          <p:nvPr/>
        </p:nvSpPr>
        <p:spPr>
          <a:xfrm>
            <a:off x="723900" y="2686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02235"/>
                </a:solidFill>
                <a:latin typeface="Aptos"/>
                <a:ea typeface="Aptos"/>
                <a:cs typeface="Aptos"/>
              </a:rPr>
              <a:t>20 L day pack</a:t>
            </a:r>
          </a:p>
        </p:txBody>
      </p:sp>
      <p:sp>
        <p:nvSpPr>
          <p:cNvPr id="10" name="insulin-safe-3-dot">
            <a:extLst>
              <a:ext uri="{FF2B5EF4-FFF2-40B4-BE49-F238E27FC236}">
                <a16:creationId xmlns:a16="http://schemas.microsoft.com/office/drawing/2014/main" id="{E0E719AC-6DF5-4E89-93AD-96925CB48296}"/>
              </a:ext>
            </a:extLst>
          </p:cNvPr>
          <p:cNvSpPr>
            <a:spLocks noGrp="1"/>
          </p:cNvSpPr>
          <p:nvPr/>
        </p:nvSpPr>
        <p:spPr>
          <a:xfrm>
            <a:off x="476250" y="32289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insulin-safe-3-text">
            <a:extLst>
              <a:ext uri="{FF2B5EF4-FFF2-40B4-BE49-F238E27FC236}">
                <a16:creationId xmlns:a16="http://schemas.microsoft.com/office/drawing/2014/main" id="{0052B20C-768C-424A-883A-6F9050EB01F9}"/>
              </a:ext>
            </a:extLst>
          </p:cNvPr>
          <p:cNvSpPr>
            <a:spLocks noGrp="1"/>
          </p:cNvSpPr>
          <p:nvPr/>
        </p:nvSpPr>
        <p:spPr>
          <a:xfrm>
            <a:off x="723900" y="3162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3" name="insulin-safe-4-text">
            <a:extLst>
              <a:ext uri="{FF2B5EF4-FFF2-40B4-BE49-F238E27FC236}">
                <a16:creationId xmlns:a16="http://schemas.microsoft.com/office/drawing/2014/main" id="{5D6CA187-F846-4D41-B8E4-2CC45D8C5720}"/>
              </a:ext>
            </a:extLst>
          </p:cNvPr>
          <p:cNvSpPr>
            <a:spLocks noGrp="1"/>
          </p:cNvSpPr>
          <p:nvPr/>
        </p:nvSpPr>
        <p:spPr>
          <a:xfrm>
            <a:off x="723900" y="3638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4" name="insulin-safe-5-dot">
            <a:extLst>
              <a:ext uri="{FF2B5EF4-FFF2-40B4-BE49-F238E27FC236}">
                <a16:creationId xmlns:a16="http://schemas.microsoft.com/office/drawing/2014/main" id="{63AC6DF6-31DD-4432-BA8D-685A254C2B87}"/>
              </a:ext>
            </a:extLst>
          </p:cNvPr>
          <p:cNvSpPr>
            <a:spLocks noGrp="1"/>
          </p:cNvSpPr>
          <p:nvPr/>
        </p:nvSpPr>
        <p:spPr>
          <a:xfrm>
            <a:off x="476250" y="35718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insulin-safe-5-text">
            <a:extLst>
              <a:ext uri="{FF2B5EF4-FFF2-40B4-BE49-F238E27FC236}">
                <a16:creationId xmlns:a16="http://schemas.microsoft.com/office/drawing/2014/main" id="{A7270E13-21CF-4F97-B1C8-8B77EBED0CDB}"/>
              </a:ext>
            </a:extLst>
          </p:cNvPr>
          <p:cNvSpPr>
            <a:spLocks noGrp="1"/>
          </p:cNvSpPr>
          <p:nvPr/>
        </p:nvSpPr>
        <p:spPr>
          <a:xfrm>
            <a:off x="723900" y="31813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Cabin medical reserve</a:t>
            </a:r>
          </a:p>
        </p:txBody>
      </p:sp>
      <p:sp>
        <p:nvSpPr>
          <p:cNvPr id="16" name="insulin-safe-6-dot">
            <a:extLst>
              <a:ext uri="{FF2B5EF4-FFF2-40B4-BE49-F238E27FC236}">
                <a16:creationId xmlns:a16="http://schemas.microsoft.com/office/drawing/2014/main" id="{F46F6D8F-58D4-4DD1-8082-7543358A5086}"/>
              </a:ext>
            </a:extLst>
          </p:cNvPr>
          <p:cNvSpPr>
            <a:spLocks noGrp="1"/>
          </p:cNvSpPr>
          <p:nvPr/>
        </p:nvSpPr>
        <p:spPr>
          <a:xfrm>
            <a:off x="476250" y="46577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insulin-safe-6-text">
            <a:extLst>
              <a:ext uri="{FF2B5EF4-FFF2-40B4-BE49-F238E27FC236}">
                <a16:creationId xmlns:a16="http://schemas.microsoft.com/office/drawing/2014/main" id="{75D2B795-FFCF-4E23-A3F4-0CC5723D3530}"/>
              </a:ext>
            </a:extLst>
          </p:cNvPr>
          <p:cNvSpPr>
            <a:spLocks noGrp="1"/>
          </p:cNvSpPr>
          <p:nvPr/>
        </p:nvSpPr>
        <p:spPr>
          <a:xfrm>
            <a:off x="723900" y="4591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Keep insulin and critical medicines out of hold luggage</a:t>
            </a:r>
          </a:p>
        </p:txBody>
      </p:sp>
      <p:sp>
        <p:nvSpPr>
          <p:cNvPr id="18" name="insulin-safe-7-dot">
            <a:extLst>
              <a:ext uri="{FF2B5EF4-FFF2-40B4-BE49-F238E27FC236}">
                <a16:creationId xmlns:a16="http://schemas.microsoft.com/office/drawing/2014/main" id="{B4D34986-D36A-4B04-8E89-DF3156570EAB}"/>
              </a:ext>
            </a:extLst>
          </p:cNvPr>
          <p:cNvSpPr>
            <a:spLocks noGrp="1"/>
          </p:cNvSpPr>
          <p:nvPr/>
        </p:nvSpPr>
        <p:spPr>
          <a:xfrm>
            <a:off x="476250" y="513397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insulin-safe-7-text">
            <a:extLst>
              <a:ext uri="{FF2B5EF4-FFF2-40B4-BE49-F238E27FC236}">
                <a16:creationId xmlns:a16="http://schemas.microsoft.com/office/drawing/2014/main" id="{BA78FFDA-C9C5-409E-A284-0DCD8CB70B60}"/>
              </a:ext>
            </a:extLst>
          </p:cNvPr>
          <p:cNvSpPr>
            <a:spLocks noGrp="1"/>
          </p:cNvSpPr>
          <p:nvPr/>
        </p:nvSpPr>
        <p:spPr>
          <a:xfrm>
            <a:off x="723900" y="5067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Split duplicates between two cabin bags or with a companion</a:t>
            </a:r>
          </a:p>
        </p:txBody>
      </p:sp>
      <p:sp>
        <p:nvSpPr>
          <p:cNvPr id="22" name="crown-frame">
            <a:extLst>
              <a:ext uri="{FF2B5EF4-FFF2-40B4-BE49-F238E27FC236}">
                <a16:creationId xmlns:a16="http://schemas.microsoft.com/office/drawing/2014/main" id="{E8E5A0CD-18AA-41C0-B844-31EFFC76A4CD}"/>
              </a:ext>
            </a:extLst>
          </p:cNvPr>
          <p:cNvSpPr>
            <a:spLocks noGrp="1"/>
          </p:cNvSpPr>
          <p:nvPr/>
        </p:nvSpPr>
        <p:spPr>
          <a:xfrm>
            <a:off x="4438650" y="2095500"/>
            <a:ext cx="2647950" cy="3857625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vietnam-story">
            <a:extLst>
              <a:ext uri="{FF2B5EF4-FFF2-40B4-BE49-F238E27FC236}">
                <a16:creationId xmlns:a16="http://schemas.microsoft.com/office/drawing/2014/main" id="{50E69DB2-34AC-4864-850E-F957B1A4B128}"/>
              </a:ext>
            </a:extLst>
          </p:cNvPr>
          <p:cNvSpPr>
            <a:spLocks noGrp="1"/>
          </p:cNvSpPr>
          <p:nvPr/>
        </p:nvSpPr>
        <p:spPr>
          <a:xfrm>
            <a:off x="476250" y="6429375"/>
            <a:ext cx="6610350" cy="2000250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vietnam-story-label">
            <a:extLst>
              <a:ext uri="{FF2B5EF4-FFF2-40B4-BE49-F238E27FC236}">
                <a16:creationId xmlns:a16="http://schemas.microsoft.com/office/drawing/2014/main" id="{357531E7-F635-4C0F-9577-32C2F20917EF}"/>
              </a:ext>
            </a:extLst>
          </p:cNvPr>
          <p:cNvSpPr>
            <a:spLocks noGrp="1"/>
          </p:cNvSpPr>
          <p:nvPr/>
        </p:nvSpPr>
        <p:spPr>
          <a:xfrm>
            <a:off x="781050" y="67437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9FC5F8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FC5F8"/>
                </a:solidFill>
                <a:latin typeface="Aptos"/>
                <a:ea typeface="Aptos"/>
                <a:cs typeface="Aptos"/>
              </a:rPr>
              <a:t>WHY IT WORKS</a:t>
            </a:r>
          </a:p>
        </p:txBody>
      </p:sp>
      <p:sp>
        <p:nvSpPr>
          <p:cNvPr id="26" name="vietnam-story-quote-mark">
            <a:extLst>
              <a:ext uri="{FF2B5EF4-FFF2-40B4-BE49-F238E27FC236}">
                <a16:creationId xmlns:a16="http://schemas.microsoft.com/office/drawing/2014/main" id="{9C36FAC6-F4C1-4651-8A4F-2A20C24DD721}"/>
              </a:ext>
            </a:extLst>
          </p:cNvPr>
          <p:cNvSpPr>
            <a:spLocks noGrp="1"/>
          </p:cNvSpPr>
          <p:nvPr/>
        </p:nvSpPr>
        <p:spPr>
          <a:xfrm>
            <a:off x="762000" y="7115175"/>
            <a:ext cx="323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050" b="1" i="0">
                <a:solidFill>
                  <a:srgbClr val="E9B64F"/>
                </a:solidFill>
                <a:latin typeface="Aptos Display"/>
                <a:ea typeface="Aptos Display"/>
                <a:cs typeface="Aptos Display"/>
              </a:defRPr>
            </a:pPr>
            <a:endParaRPr/>
          </a:p>
        </p:txBody>
      </p:sp>
      <p:sp>
        <p:nvSpPr>
          <p:cNvPr id="27" name="vietnam-story-copy">
            <a:extLst>
              <a:ext uri="{FF2B5EF4-FFF2-40B4-BE49-F238E27FC236}">
                <a16:creationId xmlns:a16="http://schemas.microsoft.com/office/drawing/2014/main" id="{42341341-B194-4DCB-BDA8-BECEFBBEA1D5}"/>
              </a:ext>
            </a:extLst>
          </p:cNvPr>
          <p:cNvSpPr>
            <a:spLocks noGrp="1"/>
          </p:cNvSpPr>
          <p:nvPr/>
        </p:nvSpPr>
        <p:spPr>
          <a:xfrm>
            <a:off x="1181100" y="7153275"/>
            <a:ext cx="54864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Main bag: bulk. Day pack: next 2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 hours. On-body 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pouch</a:t>
            </a: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: immediate hypo treatment and both auto-injectors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 (</a:t>
            </a:r>
            <a:r>
              <a:rPr lang="en-GB" sz="1875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EpiPens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)</a:t>
            </a: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29" name="insulin-key-rule">
            <a:extLst>
              <a:ext uri="{FF2B5EF4-FFF2-40B4-BE49-F238E27FC236}">
                <a16:creationId xmlns:a16="http://schemas.microsoft.com/office/drawing/2014/main" id="{763CB7BE-8A81-4874-9E48-7B8BAE200EB9}"/>
              </a:ext>
            </a:extLst>
          </p:cNvPr>
          <p:cNvSpPr>
            <a:spLocks noGrp="1"/>
          </p:cNvSpPr>
          <p:nvPr/>
        </p:nvSpPr>
        <p:spPr>
          <a:xfrm>
            <a:off x="476250" y="9248775"/>
            <a:ext cx="647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225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If one bag disappears, you should still be able to manage safely</a:t>
            </a:r>
            <a:r>
              <a:rPr lang="en-GB" sz="225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 in the short term</a:t>
            </a:r>
            <a:endParaRPr sz="2250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30" name="footer-rule-3">
            <a:extLst>
              <a:ext uri="{FF2B5EF4-FFF2-40B4-BE49-F238E27FC236}">
                <a16:creationId xmlns:a16="http://schemas.microsoft.com/office/drawing/2014/main" id="{923D82E1-856C-4077-BB93-0D3C2E694412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footer-left-3">
            <a:extLst>
              <a:ext uri="{FF2B5EF4-FFF2-40B4-BE49-F238E27FC236}">
                <a16:creationId xmlns:a16="http://schemas.microsoft.com/office/drawing/2014/main" id="{622B3FEC-8D87-44C9-8FD9-9C4910CF942E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32" name="footer-right-3">
            <a:extLst>
              <a:ext uri="{FF2B5EF4-FFF2-40B4-BE49-F238E27FC236}">
                <a16:creationId xmlns:a16="http://schemas.microsoft.com/office/drawing/2014/main" id="{F8B9AD12-5E1C-4D2F-840A-455FA1D1060E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EBD57E-F5CB-2164-CCF1-EF61C307DE95}"/>
              </a:ext>
            </a:extLst>
          </p:cNvPr>
          <p:cNvSpPr>
            <a:spLocks noGrp="1"/>
          </p:cNvSpPr>
          <p:nvPr/>
        </p:nvSpPr>
        <p:spPr>
          <a:xfrm>
            <a:off x="654050" y="3487273"/>
            <a:ext cx="3784600" cy="33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On-body emergency pouch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38651" y="2402785"/>
            <a:ext cx="2647950" cy="3290889"/>
          </a:xfrm>
          <a:prstGeom prst="rect">
            <a:avLst/>
          </a:prstGeom>
        </p:spPr>
      </p:pic>
      <p:sp>
        <p:nvSpPr>
          <p:cNvPr id="12" name="insulin-safe-4-text">
            <a:extLst>
              <a:ext uri="{FF2B5EF4-FFF2-40B4-BE49-F238E27FC236}">
                <a16:creationId xmlns:a16="http://schemas.microsoft.com/office/drawing/2014/main" id="{08A34C02-CBCF-A578-25D0-B5BBB3946BC2}"/>
              </a:ext>
            </a:extLst>
          </p:cNvPr>
          <p:cNvSpPr>
            <a:spLocks noGrp="1"/>
          </p:cNvSpPr>
          <p:nvPr/>
        </p:nvSpPr>
        <p:spPr>
          <a:xfrm>
            <a:off x="476249" y="4064852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dirty="0"/>
              <a:t>Useful tips: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247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ction-accent-Keeping insulin safe">
            <a:extLst>
              <a:ext uri="{FF2B5EF4-FFF2-40B4-BE49-F238E27FC236}">
                <a16:creationId xmlns:a16="http://schemas.microsoft.com/office/drawing/2014/main" id="{D8D27275-E2BD-4123-9038-C18C2FEB4032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Keeping insulin safe">
            <a:extLst>
              <a:ext uri="{FF2B5EF4-FFF2-40B4-BE49-F238E27FC236}">
                <a16:creationId xmlns:a16="http://schemas.microsoft.com/office/drawing/2014/main" id="{335E058E-F93D-40AB-B627-ACAF04EAFD18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INSULIN SAFETY</a:t>
            </a:r>
          </a:p>
        </p:txBody>
      </p:sp>
      <p:sp>
        <p:nvSpPr>
          <p:cNvPr id="3" name="page-number-3">
            <a:extLst>
              <a:ext uri="{FF2B5EF4-FFF2-40B4-BE49-F238E27FC236}">
                <a16:creationId xmlns:a16="http://schemas.microsoft.com/office/drawing/2014/main" id="{C3F1DB14-A808-4A4B-8AE5-B49388E94D16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3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3">
            <a:extLst>
              <a:ext uri="{FF2B5EF4-FFF2-40B4-BE49-F238E27FC236}">
                <a16:creationId xmlns:a16="http://schemas.microsoft.com/office/drawing/2014/main" id="{8AD10412-2E1F-4C44-AFA0-B3A5B3466C05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Keep insulin cool, never frozen</a:t>
            </a:r>
          </a:p>
        </p:txBody>
      </p:sp>
      <p:sp>
        <p:nvSpPr>
          <p:cNvPr id="5" name="kicker-3">
            <a:extLst>
              <a:ext uri="{FF2B5EF4-FFF2-40B4-BE49-F238E27FC236}">
                <a16:creationId xmlns:a16="http://schemas.microsoft.com/office/drawing/2014/main" id="{12118682-3B65-4303-B5D5-69E9F1AE29AC}"/>
              </a:ext>
            </a:extLst>
          </p:cNvPr>
          <p:cNvSpPr>
            <a:spLocks noGrp="1"/>
          </p:cNvSpPr>
          <p:nvPr/>
        </p:nvSpPr>
        <p:spPr>
          <a:xfrm>
            <a:off x="476250" y="143827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Protect it from heat, water and accidental freezing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(always double check insulin </a:t>
            </a:r>
            <a:r>
              <a:rPr lang="en-GB" sz="1725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will not freeze when putting in a fridge and make sure staff know not to move your supplies!</a:t>
            </a:r>
            <a:endParaRPr sz="1725" b="0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insulin-safe-1-dot">
            <a:extLst>
              <a:ext uri="{FF2B5EF4-FFF2-40B4-BE49-F238E27FC236}">
                <a16:creationId xmlns:a16="http://schemas.microsoft.com/office/drawing/2014/main" id="{6A5DCF9D-0112-46A2-B255-1053551F9FB4}"/>
              </a:ext>
            </a:extLst>
          </p:cNvPr>
          <p:cNvSpPr>
            <a:spLocks noGrp="1"/>
          </p:cNvSpPr>
          <p:nvPr/>
        </p:nvSpPr>
        <p:spPr>
          <a:xfrm>
            <a:off x="483508" y="2449393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insulin-safe-1-text">
            <a:extLst>
              <a:ext uri="{FF2B5EF4-FFF2-40B4-BE49-F238E27FC236}">
                <a16:creationId xmlns:a16="http://schemas.microsoft.com/office/drawing/2014/main" id="{034855A2-1D38-4688-8175-F9A30658A7EE}"/>
              </a:ext>
            </a:extLst>
          </p:cNvPr>
          <p:cNvSpPr>
            <a:spLocks noGrp="1"/>
          </p:cNvSpPr>
          <p:nvPr/>
        </p:nvSpPr>
        <p:spPr>
          <a:xfrm>
            <a:off x="723900" y="23622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Frio Cooling Wallet Extra Large x 1</a:t>
            </a:r>
            <a:endParaRPr sz="165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8" name="insulin-safe-2-dot">
            <a:extLst>
              <a:ext uri="{FF2B5EF4-FFF2-40B4-BE49-F238E27FC236}">
                <a16:creationId xmlns:a16="http://schemas.microsoft.com/office/drawing/2014/main" id="{E7BE8D00-4AE0-4418-B448-ABBA3E22F55D}"/>
              </a:ext>
            </a:extLst>
          </p:cNvPr>
          <p:cNvSpPr>
            <a:spLocks noGrp="1"/>
          </p:cNvSpPr>
          <p:nvPr/>
        </p:nvSpPr>
        <p:spPr>
          <a:xfrm>
            <a:off x="476250" y="275272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insulin-safe-2-text">
            <a:extLst>
              <a:ext uri="{FF2B5EF4-FFF2-40B4-BE49-F238E27FC236}">
                <a16:creationId xmlns:a16="http://schemas.microsoft.com/office/drawing/2014/main" id="{790AE97C-A645-4C4B-99B6-C40BE6317FB1}"/>
              </a:ext>
            </a:extLst>
          </p:cNvPr>
          <p:cNvSpPr>
            <a:spLocks noGrp="1"/>
          </p:cNvSpPr>
          <p:nvPr/>
        </p:nvSpPr>
        <p:spPr>
          <a:xfrm>
            <a:off x="723900" y="2686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Frio Cooling wallet Medium x 1</a:t>
            </a:r>
            <a:endParaRPr sz="165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insulin-safe-3-dot">
            <a:extLst>
              <a:ext uri="{FF2B5EF4-FFF2-40B4-BE49-F238E27FC236}">
                <a16:creationId xmlns:a16="http://schemas.microsoft.com/office/drawing/2014/main" id="{E0E719AC-6DF5-4E89-93AD-96925CB48296}"/>
              </a:ext>
            </a:extLst>
          </p:cNvPr>
          <p:cNvSpPr>
            <a:spLocks noGrp="1"/>
          </p:cNvSpPr>
          <p:nvPr/>
        </p:nvSpPr>
        <p:spPr>
          <a:xfrm>
            <a:off x="483509" y="3416040"/>
            <a:ext cx="104775" cy="102121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insulin-safe-3-text">
            <a:extLst>
              <a:ext uri="{FF2B5EF4-FFF2-40B4-BE49-F238E27FC236}">
                <a16:creationId xmlns:a16="http://schemas.microsoft.com/office/drawing/2014/main" id="{0052B20C-768C-424A-883A-6F9050EB01F9}"/>
              </a:ext>
            </a:extLst>
          </p:cNvPr>
          <p:cNvSpPr>
            <a:spLocks noGrp="1"/>
          </p:cNvSpPr>
          <p:nvPr/>
        </p:nvSpPr>
        <p:spPr>
          <a:xfrm>
            <a:off x="723900" y="3162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3" name="insulin-safe-4-text">
            <a:extLst>
              <a:ext uri="{FF2B5EF4-FFF2-40B4-BE49-F238E27FC236}">
                <a16:creationId xmlns:a16="http://schemas.microsoft.com/office/drawing/2014/main" id="{5D6CA187-F846-4D41-B8E4-2CC45D8C5720}"/>
              </a:ext>
            </a:extLst>
          </p:cNvPr>
          <p:cNvSpPr>
            <a:spLocks noGrp="1"/>
          </p:cNvSpPr>
          <p:nvPr/>
        </p:nvSpPr>
        <p:spPr>
          <a:xfrm>
            <a:off x="723900" y="3638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5" name="insulin-safe-5-text">
            <a:extLst>
              <a:ext uri="{FF2B5EF4-FFF2-40B4-BE49-F238E27FC236}">
                <a16:creationId xmlns:a16="http://schemas.microsoft.com/office/drawing/2014/main" id="{A7270E13-21CF-4F97-B1C8-8B77EBED0CDB}"/>
              </a:ext>
            </a:extLst>
          </p:cNvPr>
          <p:cNvSpPr>
            <a:spLocks noGrp="1"/>
          </p:cNvSpPr>
          <p:nvPr/>
        </p:nvSpPr>
        <p:spPr>
          <a:xfrm>
            <a:off x="723900" y="3375599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Waterproof </a:t>
            </a: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bags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for dry supplies</a:t>
            </a:r>
          </a:p>
        </p:txBody>
      </p:sp>
      <p:sp>
        <p:nvSpPr>
          <p:cNvPr id="16" name="insulin-safe-6-dot">
            <a:extLst>
              <a:ext uri="{FF2B5EF4-FFF2-40B4-BE49-F238E27FC236}">
                <a16:creationId xmlns:a16="http://schemas.microsoft.com/office/drawing/2014/main" id="{F46F6D8F-58D4-4DD1-8082-7543358A5086}"/>
              </a:ext>
            </a:extLst>
          </p:cNvPr>
          <p:cNvSpPr>
            <a:spLocks noGrp="1"/>
          </p:cNvSpPr>
          <p:nvPr/>
        </p:nvSpPr>
        <p:spPr>
          <a:xfrm>
            <a:off x="476250" y="46577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insulin-safe-6-text">
            <a:extLst>
              <a:ext uri="{FF2B5EF4-FFF2-40B4-BE49-F238E27FC236}">
                <a16:creationId xmlns:a16="http://schemas.microsoft.com/office/drawing/2014/main" id="{75D2B795-FFCF-4E23-A3F4-0CC5723D3530}"/>
              </a:ext>
            </a:extLst>
          </p:cNvPr>
          <p:cNvSpPr>
            <a:spLocks noGrp="1"/>
          </p:cNvSpPr>
          <p:nvPr/>
        </p:nvSpPr>
        <p:spPr>
          <a:xfrm>
            <a:off x="723900" y="45910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Never place insulin directly against ice or freezer packs</a:t>
            </a:r>
          </a:p>
        </p:txBody>
      </p:sp>
      <p:sp>
        <p:nvSpPr>
          <p:cNvPr id="18" name="insulin-safe-7-dot">
            <a:extLst>
              <a:ext uri="{FF2B5EF4-FFF2-40B4-BE49-F238E27FC236}">
                <a16:creationId xmlns:a16="http://schemas.microsoft.com/office/drawing/2014/main" id="{B4D34986-D36A-4B04-8E89-DF3156570EAB}"/>
              </a:ext>
            </a:extLst>
          </p:cNvPr>
          <p:cNvSpPr>
            <a:spLocks noGrp="1"/>
          </p:cNvSpPr>
          <p:nvPr/>
        </p:nvSpPr>
        <p:spPr>
          <a:xfrm>
            <a:off x="476250" y="513397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insulin-safe-7-text">
            <a:extLst>
              <a:ext uri="{FF2B5EF4-FFF2-40B4-BE49-F238E27FC236}">
                <a16:creationId xmlns:a16="http://schemas.microsoft.com/office/drawing/2014/main" id="{BA78FFDA-C9C5-409E-A284-0DCD8CB70B60}"/>
              </a:ext>
            </a:extLst>
          </p:cNvPr>
          <p:cNvSpPr>
            <a:spLocks noGrp="1"/>
          </p:cNvSpPr>
          <p:nvPr/>
        </p:nvSpPr>
        <p:spPr>
          <a:xfrm>
            <a:off x="723900" y="5067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Keep it away from freezer plates and </a:t>
            </a:r>
            <a:r>
              <a:rPr sz="1650" b="0" i="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fr</a:t>
            </a:r>
            <a:r>
              <a:rPr lang="en-GB" sz="165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ozen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zones</a:t>
            </a:r>
          </a:p>
        </p:txBody>
      </p:sp>
      <p:sp>
        <p:nvSpPr>
          <p:cNvPr id="20" name="insulin-safe-8-dot">
            <a:extLst>
              <a:ext uri="{FF2B5EF4-FFF2-40B4-BE49-F238E27FC236}">
                <a16:creationId xmlns:a16="http://schemas.microsoft.com/office/drawing/2014/main" id="{EC200179-AC29-4DC7-9355-1D60090A7D7B}"/>
              </a:ext>
            </a:extLst>
          </p:cNvPr>
          <p:cNvSpPr>
            <a:spLocks noGrp="1"/>
          </p:cNvSpPr>
          <p:nvPr/>
        </p:nvSpPr>
        <p:spPr>
          <a:xfrm>
            <a:off x="476250" y="56102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insulin-safe-8-text">
            <a:extLst>
              <a:ext uri="{FF2B5EF4-FFF2-40B4-BE49-F238E27FC236}">
                <a16:creationId xmlns:a16="http://schemas.microsoft.com/office/drawing/2014/main" id="{E57CEC44-CF53-4A23-8DB2-A515959AE333}"/>
              </a:ext>
            </a:extLst>
          </p:cNvPr>
          <p:cNvSpPr>
            <a:spLocks noGrp="1"/>
          </p:cNvSpPr>
          <p:nvPr/>
        </p:nvSpPr>
        <p:spPr>
          <a:xfrm>
            <a:off x="723900" y="5543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Protect it from heat, direct sunlight and hot vehicles</a:t>
            </a:r>
          </a:p>
        </p:txBody>
      </p:sp>
      <p:sp>
        <p:nvSpPr>
          <p:cNvPr id="22" name="crown-frame">
            <a:extLst>
              <a:ext uri="{FF2B5EF4-FFF2-40B4-BE49-F238E27FC236}">
                <a16:creationId xmlns:a16="http://schemas.microsoft.com/office/drawing/2014/main" id="{E8E5A0CD-18AA-41C0-B844-31EFFC76A4CD}"/>
              </a:ext>
            </a:extLst>
          </p:cNvPr>
          <p:cNvSpPr>
            <a:spLocks noGrp="1"/>
          </p:cNvSpPr>
          <p:nvPr/>
        </p:nvSpPr>
        <p:spPr>
          <a:xfrm>
            <a:off x="4438650" y="2095500"/>
            <a:ext cx="2647950" cy="3857625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57" name="Picture 54"/>
          <p:cNvPicPr>
            <a:picLocks noChangeAspect="1"/>
          </p:cNvPicPr>
          <p:nvPr/>
        </p:nvPicPr>
        <p:blipFill>
          <a:blip r:embed="rId3"/>
          <a:srcRect l="24259" r="24259"/>
          <a:stretch>
            <a:fillRect/>
          </a:stretch>
        </p:blipFill>
        <p:spPr>
          <a:xfrm>
            <a:off x="4438651" y="2402785"/>
            <a:ext cx="2647950" cy="3290889"/>
          </a:xfrm>
          <a:prstGeom prst="rect">
            <a:avLst/>
          </a:prstGeom>
        </p:spPr>
      </p:pic>
      <p:sp>
        <p:nvSpPr>
          <p:cNvPr id="24" name="vietnam-story">
            <a:extLst>
              <a:ext uri="{FF2B5EF4-FFF2-40B4-BE49-F238E27FC236}">
                <a16:creationId xmlns:a16="http://schemas.microsoft.com/office/drawing/2014/main" id="{50E69DB2-34AC-4864-850E-F957B1A4B128}"/>
              </a:ext>
            </a:extLst>
          </p:cNvPr>
          <p:cNvSpPr>
            <a:spLocks noGrp="1"/>
          </p:cNvSpPr>
          <p:nvPr/>
        </p:nvSpPr>
        <p:spPr>
          <a:xfrm>
            <a:off x="476250" y="6429375"/>
            <a:ext cx="6610350" cy="2000250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vietnam-story-label">
            <a:extLst>
              <a:ext uri="{FF2B5EF4-FFF2-40B4-BE49-F238E27FC236}">
                <a16:creationId xmlns:a16="http://schemas.microsoft.com/office/drawing/2014/main" id="{357531E7-F635-4C0F-9577-32C2F20917EF}"/>
              </a:ext>
            </a:extLst>
          </p:cNvPr>
          <p:cNvSpPr>
            <a:spLocks noGrp="1"/>
          </p:cNvSpPr>
          <p:nvPr/>
        </p:nvSpPr>
        <p:spPr>
          <a:xfrm>
            <a:off x="781050" y="67437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9FC5F8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FC5F8"/>
                </a:solidFill>
                <a:latin typeface="Aptos"/>
                <a:ea typeface="Aptos"/>
                <a:cs typeface="Aptos"/>
              </a:rPr>
              <a:t>A LESSON FROM VIETNAM</a:t>
            </a:r>
          </a:p>
        </p:txBody>
      </p:sp>
      <p:sp>
        <p:nvSpPr>
          <p:cNvPr id="26" name="vietnam-story-quote-mark">
            <a:extLst>
              <a:ext uri="{FF2B5EF4-FFF2-40B4-BE49-F238E27FC236}">
                <a16:creationId xmlns:a16="http://schemas.microsoft.com/office/drawing/2014/main" id="{9C36FAC6-F4C1-4651-8A4F-2A20C24DD721}"/>
              </a:ext>
            </a:extLst>
          </p:cNvPr>
          <p:cNvSpPr>
            <a:spLocks noGrp="1"/>
          </p:cNvSpPr>
          <p:nvPr/>
        </p:nvSpPr>
        <p:spPr>
          <a:xfrm>
            <a:off x="762000" y="7115175"/>
            <a:ext cx="323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050" b="1" i="0">
                <a:solidFill>
                  <a:srgbClr val="E9B64F"/>
                </a:solidFill>
                <a:latin typeface="Aptos Display"/>
                <a:ea typeface="Aptos Display"/>
                <a:cs typeface="Aptos Display"/>
              </a:defRPr>
            </a:pPr>
            <a:endParaRPr/>
          </a:p>
        </p:txBody>
      </p:sp>
      <p:sp>
        <p:nvSpPr>
          <p:cNvPr id="27" name="vietnam-story-copy">
            <a:extLst>
              <a:ext uri="{FF2B5EF4-FFF2-40B4-BE49-F238E27FC236}">
                <a16:creationId xmlns:a16="http://schemas.microsoft.com/office/drawing/2014/main" id="{42341341-B194-4DCB-BDA8-BECEFBBEA1D5}"/>
              </a:ext>
            </a:extLst>
          </p:cNvPr>
          <p:cNvSpPr>
            <a:spLocks noGrp="1"/>
          </p:cNvSpPr>
          <p:nvPr/>
        </p:nvSpPr>
        <p:spPr>
          <a:xfrm>
            <a:off x="704850" y="7138988"/>
            <a:ext cx="6248400" cy="99657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 a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 hostel in remote Vietnam</a:t>
            </a: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, my insulin was accidentally frozen. Cold is not the same as safe: once insulin has frozen, it may no longer work.</a:t>
            </a:r>
          </a:p>
        </p:txBody>
      </p:sp>
      <p:sp>
        <p:nvSpPr>
          <p:cNvPr id="29" name="insulin-key-rule">
            <a:extLst>
              <a:ext uri="{FF2B5EF4-FFF2-40B4-BE49-F238E27FC236}">
                <a16:creationId xmlns:a16="http://schemas.microsoft.com/office/drawing/2014/main" id="{763CB7BE-8A81-4874-9E48-7B8BAE200EB9}"/>
              </a:ext>
            </a:extLst>
          </p:cNvPr>
          <p:cNvSpPr>
            <a:spLocks noGrp="1"/>
          </p:cNvSpPr>
          <p:nvPr/>
        </p:nvSpPr>
        <p:spPr>
          <a:xfrm>
            <a:off x="476250" y="9248775"/>
            <a:ext cx="647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225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Follow the storage instructions for your insulin. </a:t>
            </a:r>
          </a:p>
        </p:txBody>
      </p:sp>
      <p:sp>
        <p:nvSpPr>
          <p:cNvPr id="30" name="footer-rule-3">
            <a:extLst>
              <a:ext uri="{FF2B5EF4-FFF2-40B4-BE49-F238E27FC236}">
                <a16:creationId xmlns:a16="http://schemas.microsoft.com/office/drawing/2014/main" id="{923D82E1-856C-4077-BB93-0D3C2E694412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footer-left-3">
            <a:extLst>
              <a:ext uri="{FF2B5EF4-FFF2-40B4-BE49-F238E27FC236}">
                <a16:creationId xmlns:a16="http://schemas.microsoft.com/office/drawing/2014/main" id="{622B3FEC-8D87-44C9-8FD9-9C4910CF942E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32" name="footer-right-3">
            <a:extLst>
              <a:ext uri="{FF2B5EF4-FFF2-40B4-BE49-F238E27FC236}">
                <a16:creationId xmlns:a16="http://schemas.microsoft.com/office/drawing/2014/main" id="{F8B9AD12-5E1C-4D2F-840A-455FA1D1060E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2" name="insulin-safe-6-text">
            <a:extLst>
              <a:ext uri="{FF2B5EF4-FFF2-40B4-BE49-F238E27FC236}">
                <a16:creationId xmlns:a16="http://schemas.microsoft.com/office/drawing/2014/main" id="{7E8107BC-9024-6E57-4A33-FAB4FEFC5A68}"/>
              </a:ext>
            </a:extLst>
          </p:cNvPr>
          <p:cNvSpPr>
            <a:spLocks noGrp="1"/>
          </p:cNvSpPr>
          <p:nvPr/>
        </p:nvSpPr>
        <p:spPr>
          <a:xfrm>
            <a:off x="374592" y="4154112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Remember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: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8" name="insulin-safe-2-text">
            <a:extLst>
              <a:ext uri="{FF2B5EF4-FFF2-40B4-BE49-F238E27FC236}">
                <a16:creationId xmlns:a16="http://schemas.microsoft.com/office/drawing/2014/main" id="{D135361E-0542-B224-A0D1-DAFD2A2A4BD2}"/>
              </a:ext>
            </a:extLst>
          </p:cNvPr>
          <p:cNvSpPr>
            <a:spLocks noGrp="1"/>
          </p:cNvSpPr>
          <p:nvPr/>
        </p:nvSpPr>
        <p:spPr>
          <a:xfrm>
            <a:off x="731159" y="3005138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Frio Cooling wallet Small x 1</a:t>
            </a:r>
            <a:endParaRPr sz="165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3" name="insulin-safe-3-dot">
            <a:extLst>
              <a:ext uri="{FF2B5EF4-FFF2-40B4-BE49-F238E27FC236}">
                <a16:creationId xmlns:a16="http://schemas.microsoft.com/office/drawing/2014/main" id="{52F5335A-8A6D-A6E1-891E-F40C013DFF47}"/>
              </a:ext>
            </a:extLst>
          </p:cNvPr>
          <p:cNvSpPr>
            <a:spLocks noGrp="1"/>
          </p:cNvSpPr>
          <p:nvPr/>
        </p:nvSpPr>
        <p:spPr>
          <a:xfrm>
            <a:off x="476250" y="3089507"/>
            <a:ext cx="104775" cy="102121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47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DIABETES KIT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7337714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3300" b="1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Type 1 Medical Supplies &amp; Glucose</a:t>
            </a:r>
            <a:endParaRPr sz="3300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57200" y="1386296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Take every prescribed item plus 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backups </a:t>
            </a: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agreed with your diabetes team.</a:t>
            </a: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All prescribed insulin</a:t>
            </a: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Extra insulin </a:t>
            </a: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0575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Sp</a:t>
            </a: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are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insulin pen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equipment-left-4-checkbox">
            <a:extLst>
              <a:ext uri="{FF2B5EF4-FFF2-40B4-BE49-F238E27FC236}">
                <a16:creationId xmlns:a16="http://schemas.microsoft.com/office/drawing/2014/main" id="{DB0B354A-BF8F-45B1-8B42-1A003688C57E}"/>
              </a:ext>
            </a:extLst>
          </p:cNvPr>
          <p:cNvSpPr>
            <a:spLocks noGrp="1"/>
          </p:cNvSpPr>
          <p:nvPr/>
        </p:nvSpPr>
        <p:spPr>
          <a:xfrm>
            <a:off x="4762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Cartridges or vials</a:t>
            </a:r>
          </a:p>
        </p:txBody>
      </p:sp>
      <p:sp>
        <p:nvSpPr>
          <p:cNvPr id="14" name="equipment-left-5-checkbox">
            <a:extLst>
              <a:ext uri="{FF2B5EF4-FFF2-40B4-BE49-F238E27FC236}">
                <a16:creationId xmlns:a16="http://schemas.microsoft.com/office/drawing/2014/main" id="{758DAFE8-E143-4531-A488-69F4FAFAB579}"/>
              </a:ext>
            </a:extLst>
          </p:cNvPr>
          <p:cNvSpPr>
            <a:spLocks noGrp="1"/>
          </p:cNvSpPr>
          <p:nvPr/>
        </p:nvSpPr>
        <p:spPr>
          <a:xfrm>
            <a:off x="476250" y="39814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781050" y="39528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Pen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needles</a:t>
            </a:r>
          </a:p>
        </p:txBody>
      </p:sp>
      <p:sp>
        <p:nvSpPr>
          <p:cNvPr id="16" name="equipment-left-6-checkbox">
            <a:extLst>
              <a:ext uri="{FF2B5EF4-FFF2-40B4-BE49-F238E27FC236}">
                <a16:creationId xmlns:a16="http://schemas.microsoft.com/office/drawing/2014/main" id="{D507BE19-5455-4DA2-8F71-F836498E7E99}"/>
              </a:ext>
            </a:extLst>
          </p:cNvPr>
          <p:cNvSpPr>
            <a:spLocks noGrp="1"/>
          </p:cNvSpPr>
          <p:nvPr/>
        </p:nvSpPr>
        <p:spPr>
          <a:xfrm>
            <a:off x="476250" y="44291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781050" y="4429286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Syringes, if part of your plan</a:t>
            </a:r>
          </a:p>
        </p:txBody>
      </p:sp>
      <p:sp>
        <p:nvSpPr>
          <p:cNvPr id="18" name="equipment-left-7-checkbox">
            <a:extLst>
              <a:ext uri="{FF2B5EF4-FFF2-40B4-BE49-F238E27FC236}">
                <a16:creationId xmlns:a16="http://schemas.microsoft.com/office/drawing/2014/main" id="{B16F11C8-630B-4DF1-8855-08EC8A0D0AE4}"/>
              </a:ext>
            </a:extLst>
          </p:cNvPr>
          <p:cNvSpPr>
            <a:spLocks noGrp="1"/>
          </p:cNvSpPr>
          <p:nvPr/>
        </p:nvSpPr>
        <p:spPr>
          <a:xfrm>
            <a:off x="476250" y="48768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781050" y="48482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Travel sharps container</a:t>
            </a:r>
          </a:p>
        </p:txBody>
      </p:sp>
      <p:sp>
        <p:nvSpPr>
          <p:cNvPr id="21" name="equipment-left-8-text">
            <a:extLst>
              <a:ext uri="{FF2B5EF4-FFF2-40B4-BE49-F238E27FC236}">
                <a16:creationId xmlns:a16="http://schemas.microsoft.com/office/drawing/2014/main" id="{951FBBC4-EB77-43F9-9A99-F71B6AEE78BA}"/>
              </a:ext>
            </a:extLst>
          </p:cNvPr>
          <p:cNvSpPr>
            <a:spLocks noGrp="1"/>
          </p:cNvSpPr>
          <p:nvPr/>
        </p:nvSpPr>
        <p:spPr>
          <a:xfrm>
            <a:off x="781050" y="52959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2" name="equipment-right-1-checkbox">
            <a:extLst>
              <a:ext uri="{FF2B5EF4-FFF2-40B4-BE49-F238E27FC236}">
                <a16:creationId xmlns:a16="http://schemas.microsoft.com/office/drawing/2014/main" id="{A3FC5B84-754F-4B39-8E33-3C7DBA02CAA1}"/>
              </a:ext>
            </a:extLst>
          </p:cNvPr>
          <p:cNvSpPr>
            <a:spLocks noGrp="1"/>
          </p:cNvSpPr>
          <p:nvPr/>
        </p:nvSpPr>
        <p:spPr>
          <a:xfrm>
            <a:off x="38290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quipment-right-1-text">
            <a:extLst>
              <a:ext uri="{FF2B5EF4-FFF2-40B4-BE49-F238E27FC236}">
                <a16:creationId xmlns:a16="http://schemas.microsoft.com/office/drawing/2014/main" id="{E19F0EFA-EA0D-4CF2-B8EC-BC8934E32AB6}"/>
              </a:ext>
            </a:extLst>
          </p:cNvPr>
          <p:cNvSpPr>
            <a:spLocks noGrp="1"/>
          </p:cNvSpPr>
          <p:nvPr/>
        </p:nvSpPr>
        <p:spPr>
          <a:xfrm>
            <a:off x="4133850" y="21621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Written insulin names</a:t>
            </a:r>
          </a:p>
        </p:txBody>
      </p:sp>
      <p:sp>
        <p:nvSpPr>
          <p:cNvPr id="25" name="equipment-right-2-text">
            <a:extLst>
              <a:ext uri="{FF2B5EF4-FFF2-40B4-BE49-F238E27FC236}">
                <a16:creationId xmlns:a16="http://schemas.microsoft.com/office/drawing/2014/main" id="{1C500927-0DD0-47BE-9119-72FEA3C3D888}"/>
              </a:ext>
            </a:extLst>
          </p:cNvPr>
          <p:cNvSpPr>
            <a:spLocks noGrp="1"/>
          </p:cNvSpPr>
          <p:nvPr/>
        </p:nvSpPr>
        <p:spPr>
          <a:xfrm>
            <a:off x="4133850" y="2609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0" name="equipment-right-5-checkbox">
            <a:extLst>
              <a:ext uri="{FF2B5EF4-FFF2-40B4-BE49-F238E27FC236}">
                <a16:creationId xmlns:a16="http://schemas.microsoft.com/office/drawing/2014/main" id="{B223F0C5-95D7-47B5-9BAD-7C793B5959A6}"/>
              </a:ext>
            </a:extLst>
          </p:cNvPr>
          <p:cNvSpPr>
            <a:spLocks noGrp="1"/>
          </p:cNvSpPr>
          <p:nvPr/>
        </p:nvSpPr>
        <p:spPr>
          <a:xfrm>
            <a:off x="3829050" y="2652498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equipment-right-5-text">
            <a:extLst>
              <a:ext uri="{FF2B5EF4-FFF2-40B4-BE49-F238E27FC236}">
                <a16:creationId xmlns:a16="http://schemas.microsoft.com/office/drawing/2014/main" id="{D09478D9-506D-455D-90D9-33A5EFFE7E7D}"/>
              </a:ext>
            </a:extLst>
          </p:cNvPr>
          <p:cNvSpPr>
            <a:spLocks noGrp="1"/>
          </p:cNvSpPr>
          <p:nvPr/>
        </p:nvSpPr>
        <p:spPr>
          <a:xfrm>
            <a:off x="4124768" y="2644628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Medical ID card or bracelet</a:t>
            </a:r>
          </a:p>
        </p:txBody>
      </p:sp>
      <p:sp>
        <p:nvSpPr>
          <p:cNvPr id="32" name="equipment-right-6-checkbox">
            <a:extLst>
              <a:ext uri="{FF2B5EF4-FFF2-40B4-BE49-F238E27FC236}">
                <a16:creationId xmlns:a16="http://schemas.microsoft.com/office/drawing/2014/main" id="{83D87C02-9BF0-48C2-88A8-7FD4FBB2CB0B}"/>
              </a:ext>
            </a:extLst>
          </p:cNvPr>
          <p:cNvSpPr>
            <a:spLocks noGrp="1"/>
          </p:cNvSpPr>
          <p:nvPr/>
        </p:nvSpPr>
        <p:spPr>
          <a:xfrm flipV="1">
            <a:off x="3809998" y="3143175"/>
            <a:ext cx="209552" cy="1905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quipment-right-6-text">
            <a:extLst>
              <a:ext uri="{FF2B5EF4-FFF2-40B4-BE49-F238E27FC236}">
                <a16:creationId xmlns:a16="http://schemas.microsoft.com/office/drawing/2014/main" id="{B276DE66-0009-402D-B8D2-084076CA0FB6}"/>
              </a:ext>
            </a:extLst>
          </p:cNvPr>
          <p:cNvSpPr>
            <a:spLocks noGrp="1"/>
          </p:cNvSpPr>
          <p:nvPr/>
        </p:nvSpPr>
        <p:spPr>
          <a:xfrm>
            <a:off x="4133850" y="312420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Glucagon, if prescribed</a:t>
            </a: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3805678" y="3676166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4133850" y="36385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Injection set in the day pack</a:t>
            </a: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93" name="Picture 87"/>
          <p:cNvPicPr>
            <a:picLocks noChangeAspect="1"/>
          </p:cNvPicPr>
          <p:nvPr/>
        </p:nvPicPr>
        <p:blipFill>
          <a:blip r:embed="rId3"/>
          <a:srcRect l="21776" r="21776"/>
          <a:stretch>
            <a:fillRect/>
          </a:stretch>
        </p:blipFill>
        <p:spPr>
          <a:xfrm>
            <a:off x="514350" y="6198039"/>
            <a:ext cx="2724150" cy="3619500"/>
          </a:xfrm>
          <a:prstGeom prst="rect">
            <a:avLst/>
          </a:prstGeom>
        </p:spPr>
      </p:pic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1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Agree the extra quantity with your diabetes team. I divide the reserve so one lost bag cannot remove every backup.</a:t>
            </a:r>
          </a:p>
        </p:txBody>
      </p:sp>
      <p:sp>
        <p:nvSpPr>
          <p:cNvPr id="45" name="equipment-hand-luggage-note">
            <a:extLst>
              <a:ext uri="{FF2B5EF4-FFF2-40B4-BE49-F238E27FC236}">
                <a16:creationId xmlns:a16="http://schemas.microsoft.com/office/drawing/2014/main" id="{247091FF-C131-44FD-8BD9-D970FDE5BD0B}"/>
              </a:ext>
            </a:extLst>
          </p:cNvPr>
          <p:cNvSpPr>
            <a:spLocks noGrp="1"/>
          </p:cNvSpPr>
          <p:nvPr/>
        </p:nvSpPr>
        <p:spPr>
          <a:xfrm>
            <a:off x="3619500" y="8991600"/>
            <a:ext cx="3467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350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350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CABIN-BAG RULE: all insulin, medicines and critical supplies stay with you</a:t>
            </a:r>
            <a:r>
              <a:rPr lang="en-GB" sz="1350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, </a:t>
            </a:r>
            <a:r>
              <a:rPr sz="1350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not in hold luggage.</a:t>
            </a: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49" name="equipment-right-8-checkbox">
            <a:extLst>
              <a:ext uri="{FF2B5EF4-FFF2-40B4-BE49-F238E27FC236}">
                <a16:creationId xmlns:a16="http://schemas.microsoft.com/office/drawing/2014/main" id="{ACE439F7-DB5B-0F6B-52A1-1894455206DE}"/>
              </a:ext>
            </a:extLst>
          </p:cNvPr>
          <p:cNvSpPr>
            <a:spLocks noGrp="1"/>
          </p:cNvSpPr>
          <p:nvPr/>
        </p:nvSpPr>
        <p:spPr>
          <a:xfrm>
            <a:off x="3824286" y="4627741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0" name="equipment-right-8-checkbox">
            <a:extLst>
              <a:ext uri="{FF2B5EF4-FFF2-40B4-BE49-F238E27FC236}">
                <a16:creationId xmlns:a16="http://schemas.microsoft.com/office/drawing/2014/main" id="{B534F59D-C6F9-26ED-2955-B49A3F5B4583}"/>
              </a:ext>
            </a:extLst>
          </p:cNvPr>
          <p:cNvSpPr>
            <a:spLocks noGrp="1"/>
          </p:cNvSpPr>
          <p:nvPr/>
        </p:nvSpPr>
        <p:spPr>
          <a:xfrm>
            <a:off x="3839015" y="419101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1" name="equipment-right-8-text">
            <a:extLst>
              <a:ext uri="{FF2B5EF4-FFF2-40B4-BE49-F238E27FC236}">
                <a16:creationId xmlns:a16="http://schemas.microsoft.com/office/drawing/2014/main" id="{324A113B-712F-45F7-1B15-CB297BFEB1AF}"/>
              </a:ext>
            </a:extLst>
          </p:cNvPr>
          <p:cNvSpPr>
            <a:spLocks noGrp="1"/>
          </p:cNvSpPr>
          <p:nvPr/>
        </p:nvSpPr>
        <p:spPr>
          <a:xfrm>
            <a:off x="4124768" y="4181657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02235"/>
                </a:solidFill>
                <a:latin typeface="Aptos"/>
                <a:ea typeface="Aptos"/>
                <a:cs typeface="Aptos"/>
              </a:rPr>
              <a:t>Cabin-bag medical reserve</a:t>
            </a:r>
          </a:p>
        </p:txBody>
      </p:sp>
      <p:sp>
        <p:nvSpPr>
          <p:cNvPr id="52" name="equipment-left-8-text">
            <a:extLst>
              <a:ext uri="{FF2B5EF4-FFF2-40B4-BE49-F238E27FC236}">
                <a16:creationId xmlns:a16="http://schemas.microsoft.com/office/drawing/2014/main" id="{1D7E2644-C9A4-1099-8DE9-D5B9B4D6B18F}"/>
              </a:ext>
            </a:extLst>
          </p:cNvPr>
          <p:cNvSpPr>
            <a:spLocks noGrp="1"/>
          </p:cNvSpPr>
          <p:nvPr/>
        </p:nvSpPr>
        <p:spPr>
          <a:xfrm>
            <a:off x="4115181" y="46101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Original labels/packaging</a:t>
            </a:r>
          </a:p>
        </p:txBody>
      </p:sp>
      <p:pic>
        <p:nvPicPr>
          <p:cNvPr id="20" name="Picture 71">
            <a:extLst>
              <a:ext uri="{FF2B5EF4-FFF2-40B4-BE49-F238E27FC236}">
                <a16:creationId xmlns:a16="http://schemas.microsoft.com/office/drawing/2014/main" id="{010C3F64-0403-F3CC-A05E-A128EB3E24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461" r="26461"/>
          <a:stretch>
            <a:fillRect/>
          </a:stretch>
        </p:blipFill>
        <p:spPr>
          <a:xfrm rot="5400000">
            <a:off x="-174566" y="6550573"/>
            <a:ext cx="3959107" cy="31337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0EF623A-F86A-0224-FDB7-D85A4F59082C}"/>
              </a:ext>
            </a:extLst>
          </p:cNvPr>
          <p:cNvSpPr txBox="1"/>
          <p:nvPr/>
        </p:nvSpPr>
        <p:spPr>
          <a:xfrm>
            <a:off x="4038601" y="4997513"/>
            <a:ext cx="3115731" cy="574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Glucose tablets or gel (Pack as much as you can)</a:t>
            </a:r>
          </a:p>
        </p:txBody>
      </p:sp>
      <p:sp>
        <p:nvSpPr>
          <p:cNvPr id="27" name="equipment-right-8-checkbox">
            <a:extLst>
              <a:ext uri="{FF2B5EF4-FFF2-40B4-BE49-F238E27FC236}">
                <a16:creationId xmlns:a16="http://schemas.microsoft.com/office/drawing/2014/main" id="{C8B9A63D-CD6E-F1E9-0225-78D1CDA4FB2A}"/>
              </a:ext>
            </a:extLst>
          </p:cNvPr>
          <p:cNvSpPr>
            <a:spLocks noGrp="1"/>
          </p:cNvSpPr>
          <p:nvPr/>
        </p:nvSpPr>
        <p:spPr>
          <a:xfrm>
            <a:off x="3839015" y="5058233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hypo-2-text">
            <a:extLst>
              <a:ext uri="{FF2B5EF4-FFF2-40B4-BE49-F238E27FC236}">
                <a16:creationId xmlns:a16="http://schemas.microsoft.com/office/drawing/2014/main" id="{DEB27422-C830-3D15-DC96-E9A5E5BC6277}"/>
              </a:ext>
            </a:extLst>
          </p:cNvPr>
          <p:cNvSpPr>
            <a:spLocks noGrp="1"/>
          </p:cNvSpPr>
          <p:nvPr/>
        </p:nvSpPr>
        <p:spPr>
          <a:xfrm>
            <a:off x="819150" y="5274114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Sealed sweets</a:t>
            </a:r>
          </a:p>
        </p:txBody>
      </p:sp>
      <p:sp>
        <p:nvSpPr>
          <p:cNvPr id="29" name="equipment-left-7-checkbox">
            <a:extLst>
              <a:ext uri="{FF2B5EF4-FFF2-40B4-BE49-F238E27FC236}">
                <a16:creationId xmlns:a16="http://schemas.microsoft.com/office/drawing/2014/main" id="{9440A292-416C-2F78-5CFB-EF83C9BB5CAF}"/>
              </a:ext>
            </a:extLst>
          </p:cNvPr>
          <p:cNvSpPr>
            <a:spLocks noGrp="1"/>
          </p:cNvSpPr>
          <p:nvPr/>
        </p:nvSpPr>
        <p:spPr>
          <a:xfrm>
            <a:off x="461962" y="5284899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ALLERGY SAFETY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5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3675" b="1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A</a:t>
            </a:r>
            <a:r>
              <a:rPr sz="3675" b="1" i="0" dirty="0" err="1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llergy</a:t>
            </a: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 plan</a:t>
            </a:r>
            <a:r>
              <a:rPr lang="en-GB"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 (if applicable)</a:t>
            </a:r>
            <a:endParaRPr sz="3675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57200" y="1386296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Carry a complete kit, keep it accessible and make sure someone else can find it.</a:t>
            </a: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Two auto-injectors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(EpiPens)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Protective auto-injector case</a:t>
            </a: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0575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Antihistamine, if advised</a:t>
            </a:r>
          </a:p>
        </p:txBody>
      </p:sp>
      <p:sp>
        <p:nvSpPr>
          <p:cNvPr id="12" name="equipment-left-4-checkbox">
            <a:extLst>
              <a:ext uri="{FF2B5EF4-FFF2-40B4-BE49-F238E27FC236}">
                <a16:creationId xmlns:a16="http://schemas.microsoft.com/office/drawing/2014/main" id="{DB0B354A-BF8F-45B1-8B42-1A003688C57E}"/>
              </a:ext>
            </a:extLst>
          </p:cNvPr>
          <p:cNvSpPr>
            <a:spLocks noGrp="1"/>
          </p:cNvSpPr>
          <p:nvPr/>
        </p:nvSpPr>
        <p:spPr>
          <a:xfrm>
            <a:off x="4762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</a:t>
            </a:r>
            <a:r>
              <a:rPr sz="1650" b="0" i="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llergy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action plan</a:t>
            </a:r>
          </a:p>
        </p:txBody>
      </p:sp>
      <p:sp>
        <p:nvSpPr>
          <p:cNvPr id="14" name="equipment-left-5-checkbox">
            <a:extLst>
              <a:ext uri="{FF2B5EF4-FFF2-40B4-BE49-F238E27FC236}">
                <a16:creationId xmlns:a16="http://schemas.microsoft.com/office/drawing/2014/main" id="{758DAFE8-E143-4531-A488-69F4FAFAB579}"/>
              </a:ext>
            </a:extLst>
          </p:cNvPr>
          <p:cNvSpPr>
            <a:spLocks noGrp="1"/>
          </p:cNvSpPr>
          <p:nvPr/>
        </p:nvSpPr>
        <p:spPr>
          <a:xfrm>
            <a:off x="476250" y="39814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781050" y="39528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Translated allergy cards</a:t>
            </a:r>
          </a:p>
        </p:txBody>
      </p:sp>
      <p:sp>
        <p:nvSpPr>
          <p:cNvPr id="16" name="equipment-left-6-checkbox">
            <a:extLst>
              <a:ext uri="{FF2B5EF4-FFF2-40B4-BE49-F238E27FC236}">
                <a16:creationId xmlns:a16="http://schemas.microsoft.com/office/drawing/2014/main" id="{D507BE19-5455-4DA2-8F71-F836498E7E99}"/>
              </a:ext>
            </a:extLst>
          </p:cNvPr>
          <p:cNvSpPr>
            <a:spLocks noGrp="1"/>
          </p:cNvSpPr>
          <p:nvPr/>
        </p:nvSpPr>
        <p:spPr>
          <a:xfrm>
            <a:off x="3852861" y="3938513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4133850" y="3910580"/>
            <a:ext cx="2743200" cy="5434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Medical identification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card or medic alert bracelet 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equipment-left-7-checkbox">
            <a:extLst>
              <a:ext uri="{FF2B5EF4-FFF2-40B4-BE49-F238E27FC236}">
                <a16:creationId xmlns:a16="http://schemas.microsoft.com/office/drawing/2014/main" id="{B16F11C8-630B-4DF1-8855-08EC8A0D0AE4}"/>
              </a:ext>
            </a:extLst>
          </p:cNvPr>
          <p:cNvSpPr>
            <a:spLocks noGrp="1"/>
          </p:cNvSpPr>
          <p:nvPr/>
        </p:nvSpPr>
        <p:spPr>
          <a:xfrm>
            <a:off x="476250" y="44005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781050" y="43719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Written allergen list</a:t>
            </a:r>
          </a:p>
        </p:txBody>
      </p:sp>
      <p:sp>
        <p:nvSpPr>
          <p:cNvPr id="20" name="equipment-left-8-checkbox">
            <a:extLst>
              <a:ext uri="{FF2B5EF4-FFF2-40B4-BE49-F238E27FC236}">
                <a16:creationId xmlns:a16="http://schemas.microsoft.com/office/drawing/2014/main" id="{2DC69528-C152-465A-9B86-DD788A123BF1}"/>
              </a:ext>
            </a:extLst>
          </p:cNvPr>
          <p:cNvSpPr>
            <a:spLocks noGrp="1"/>
          </p:cNvSpPr>
          <p:nvPr/>
        </p:nvSpPr>
        <p:spPr>
          <a:xfrm>
            <a:off x="476250" y="4843221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equipment-left-8-text">
            <a:extLst>
              <a:ext uri="{FF2B5EF4-FFF2-40B4-BE49-F238E27FC236}">
                <a16:creationId xmlns:a16="http://schemas.microsoft.com/office/drawing/2014/main" id="{951FBBC4-EB77-43F9-9A99-F71B6AEE78BA}"/>
              </a:ext>
            </a:extLst>
          </p:cNvPr>
          <p:cNvSpPr>
            <a:spLocks noGrp="1"/>
          </p:cNvSpPr>
          <p:nvPr/>
        </p:nvSpPr>
        <p:spPr>
          <a:xfrm>
            <a:off x="781050" y="4796496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Emergency contact card</a:t>
            </a:r>
          </a:p>
        </p:txBody>
      </p:sp>
      <p:sp>
        <p:nvSpPr>
          <p:cNvPr id="26" name="equipment-right-3-checkbox">
            <a:extLst>
              <a:ext uri="{FF2B5EF4-FFF2-40B4-BE49-F238E27FC236}">
                <a16:creationId xmlns:a16="http://schemas.microsoft.com/office/drawing/2014/main" id="{3172BDD5-F5D4-4E34-8B2D-0CD1593928E8}"/>
              </a:ext>
            </a:extLst>
          </p:cNvPr>
          <p:cNvSpPr>
            <a:spLocks noGrp="1"/>
          </p:cNvSpPr>
          <p:nvPr/>
        </p:nvSpPr>
        <p:spPr>
          <a:xfrm>
            <a:off x="3857627" y="2190749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equipment-right-3-text">
            <a:extLst>
              <a:ext uri="{FF2B5EF4-FFF2-40B4-BE49-F238E27FC236}">
                <a16:creationId xmlns:a16="http://schemas.microsoft.com/office/drawing/2014/main" id="{52F484D0-114F-458C-8EFB-80168CDB20B9}"/>
              </a:ext>
            </a:extLst>
          </p:cNvPr>
          <p:cNvSpPr>
            <a:spLocks noGrp="1"/>
          </p:cNvSpPr>
          <p:nvPr/>
        </p:nvSpPr>
        <p:spPr>
          <a:xfrm>
            <a:off x="4133850" y="2173287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Reusable cutlery</a:t>
            </a:r>
          </a:p>
        </p:txBody>
      </p:sp>
      <p:sp>
        <p:nvSpPr>
          <p:cNvPr id="32" name="equipment-right-6-checkbox">
            <a:extLst>
              <a:ext uri="{FF2B5EF4-FFF2-40B4-BE49-F238E27FC236}">
                <a16:creationId xmlns:a16="http://schemas.microsoft.com/office/drawing/2014/main" id="{83D87C02-9BF0-48C2-88A8-7FD4FBB2CB0B}"/>
              </a:ext>
            </a:extLst>
          </p:cNvPr>
          <p:cNvSpPr>
            <a:spLocks noGrp="1"/>
          </p:cNvSpPr>
          <p:nvPr/>
        </p:nvSpPr>
        <p:spPr>
          <a:xfrm>
            <a:off x="3857627" y="2600324"/>
            <a:ext cx="180975" cy="23812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quipment-right-6-text">
            <a:extLst>
              <a:ext uri="{FF2B5EF4-FFF2-40B4-BE49-F238E27FC236}">
                <a16:creationId xmlns:a16="http://schemas.microsoft.com/office/drawing/2014/main" id="{B276DE66-0009-402D-B8D2-084076CA0FB6}"/>
              </a:ext>
            </a:extLst>
          </p:cNvPr>
          <p:cNvSpPr>
            <a:spLocks noGrp="1"/>
          </p:cNvSpPr>
          <p:nvPr/>
        </p:nvSpPr>
        <p:spPr>
          <a:xfrm>
            <a:off x="4133850" y="2598263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Family phone numbers</a:t>
            </a: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3857627" y="3021602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4133850" y="3000898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Insurer’s emergency number</a:t>
            </a: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1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Both prescribed auto-injectors remain immediately accessible. </a:t>
            </a:r>
          </a:p>
        </p:txBody>
      </p:sp>
      <p:sp>
        <p:nvSpPr>
          <p:cNvPr id="45" name="equipment-hand-luggage-note">
            <a:extLst>
              <a:ext uri="{FF2B5EF4-FFF2-40B4-BE49-F238E27FC236}">
                <a16:creationId xmlns:a16="http://schemas.microsoft.com/office/drawing/2014/main" id="{247091FF-C131-44FD-8BD9-D970FDE5BD0B}"/>
              </a:ext>
            </a:extLst>
          </p:cNvPr>
          <p:cNvSpPr>
            <a:spLocks noGrp="1"/>
          </p:cNvSpPr>
          <p:nvPr/>
        </p:nvSpPr>
        <p:spPr>
          <a:xfrm>
            <a:off x="3619500" y="8991600"/>
            <a:ext cx="3467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350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SAFETY RULE: antihistamines do not replace adrenaline during anaphylaxis. Follow your action plan and call emergency services.</a:t>
            </a: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50" name="equipment-right-8-checkbox">
            <a:extLst>
              <a:ext uri="{FF2B5EF4-FFF2-40B4-BE49-F238E27FC236}">
                <a16:creationId xmlns:a16="http://schemas.microsoft.com/office/drawing/2014/main" id="{B534F59D-C6F9-26ED-2955-B49A3F5B4583}"/>
              </a:ext>
            </a:extLst>
          </p:cNvPr>
          <p:cNvSpPr>
            <a:spLocks noGrp="1"/>
          </p:cNvSpPr>
          <p:nvPr/>
        </p:nvSpPr>
        <p:spPr>
          <a:xfrm>
            <a:off x="3852862" y="3433753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1" name="equipment-right-8-text">
            <a:extLst>
              <a:ext uri="{FF2B5EF4-FFF2-40B4-BE49-F238E27FC236}">
                <a16:creationId xmlns:a16="http://schemas.microsoft.com/office/drawing/2014/main" id="{324A113B-712F-45F7-1B15-CB297BFEB1AF}"/>
              </a:ext>
            </a:extLst>
          </p:cNvPr>
          <p:cNvSpPr>
            <a:spLocks noGrp="1"/>
          </p:cNvSpPr>
          <p:nvPr/>
        </p:nvSpPr>
        <p:spPr>
          <a:xfrm>
            <a:off x="4133850" y="3414712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Local emergency number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6191250"/>
            <a:ext cx="27241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TECH &amp; POWER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06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57200" y="665809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GB" sz="3675" b="1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Tech Essentials</a:t>
            </a:r>
            <a:endParaRPr sz="3675" b="1" i="0" dirty="0">
              <a:solidFill>
                <a:srgbClr val="102235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95300" y="1275408"/>
            <a:ext cx="5810250" cy="45621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725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Make sure you always keep your phones battery high as much as you can. However, a</a:t>
            </a: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flat battery should not </a:t>
            </a:r>
            <a:r>
              <a:rPr lang="en-GB" sz="1725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stop you from checking your blood glucose.</a:t>
            </a:r>
            <a:endParaRPr sz="1725" b="0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Primary phone</a:t>
            </a: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Cheap 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Backup phone, charged</a:t>
            </a: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49" y="3269893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240552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Power banks × 2</a:t>
            </a:r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350520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4" name="equipment-left-5-checkbox">
            <a:extLst>
              <a:ext uri="{FF2B5EF4-FFF2-40B4-BE49-F238E27FC236}">
                <a16:creationId xmlns:a16="http://schemas.microsoft.com/office/drawing/2014/main" id="{758DAFE8-E143-4531-A488-69F4FAFAB579}"/>
              </a:ext>
            </a:extLst>
          </p:cNvPr>
          <p:cNvSpPr>
            <a:spLocks noGrp="1"/>
          </p:cNvSpPr>
          <p:nvPr/>
        </p:nvSpPr>
        <p:spPr>
          <a:xfrm>
            <a:off x="476248" y="365066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766632" y="3647172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Multi-port USB charger</a:t>
            </a:r>
          </a:p>
        </p:txBody>
      </p:sp>
      <p:sp>
        <p:nvSpPr>
          <p:cNvPr id="16" name="equipment-left-6-checkbox">
            <a:extLst>
              <a:ext uri="{FF2B5EF4-FFF2-40B4-BE49-F238E27FC236}">
                <a16:creationId xmlns:a16="http://schemas.microsoft.com/office/drawing/2014/main" id="{D507BE19-5455-4DA2-8F71-F836498E7E99}"/>
              </a:ext>
            </a:extLst>
          </p:cNvPr>
          <p:cNvSpPr>
            <a:spLocks noGrp="1"/>
          </p:cNvSpPr>
          <p:nvPr/>
        </p:nvSpPr>
        <p:spPr>
          <a:xfrm>
            <a:off x="476248" y="4024764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797654" y="4001683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Travel adaptor</a:t>
            </a:r>
          </a:p>
        </p:txBody>
      </p:sp>
      <p:sp>
        <p:nvSpPr>
          <p:cNvPr id="18" name="equipment-left-7-checkbox">
            <a:extLst>
              <a:ext uri="{FF2B5EF4-FFF2-40B4-BE49-F238E27FC236}">
                <a16:creationId xmlns:a16="http://schemas.microsoft.com/office/drawing/2014/main" id="{B16F11C8-630B-4DF1-8855-08EC8A0D0AE4}"/>
              </a:ext>
            </a:extLst>
          </p:cNvPr>
          <p:cNvSpPr>
            <a:spLocks noGrp="1"/>
          </p:cNvSpPr>
          <p:nvPr/>
        </p:nvSpPr>
        <p:spPr>
          <a:xfrm>
            <a:off x="489204" y="443590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766632" y="440914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Charging cables × 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3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2" name="equipment-right-1-checkbox">
            <a:extLst>
              <a:ext uri="{FF2B5EF4-FFF2-40B4-BE49-F238E27FC236}">
                <a16:creationId xmlns:a16="http://schemas.microsoft.com/office/drawing/2014/main" id="{A3FC5B84-754F-4B39-8E33-3C7DBA02CAA1}"/>
              </a:ext>
            </a:extLst>
          </p:cNvPr>
          <p:cNvSpPr>
            <a:spLocks noGrp="1"/>
          </p:cNvSpPr>
          <p:nvPr/>
        </p:nvSpPr>
        <p:spPr>
          <a:xfrm>
            <a:off x="38290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quipment-right-1-text">
            <a:extLst>
              <a:ext uri="{FF2B5EF4-FFF2-40B4-BE49-F238E27FC236}">
                <a16:creationId xmlns:a16="http://schemas.microsoft.com/office/drawing/2014/main" id="{E19F0EFA-EA0D-4CF2-B8EC-BC8934E32AB6}"/>
              </a:ext>
            </a:extLst>
          </p:cNvPr>
          <p:cNvSpPr>
            <a:spLocks noGrp="1"/>
          </p:cNvSpPr>
          <p:nvPr/>
        </p:nvSpPr>
        <p:spPr>
          <a:xfrm>
            <a:off x="4133850" y="21621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eSIM</a:t>
            </a: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or local SIM</a:t>
            </a:r>
          </a:p>
        </p:txBody>
      </p:sp>
      <p:sp>
        <p:nvSpPr>
          <p:cNvPr id="24" name="equipment-right-2-checkbox">
            <a:extLst>
              <a:ext uri="{FF2B5EF4-FFF2-40B4-BE49-F238E27FC236}">
                <a16:creationId xmlns:a16="http://schemas.microsoft.com/office/drawing/2014/main" id="{AED03503-9AFB-44F9-8BB6-A0A8EC18DECB}"/>
              </a:ext>
            </a:extLst>
          </p:cNvPr>
          <p:cNvSpPr>
            <a:spLocks noGrp="1"/>
          </p:cNvSpPr>
          <p:nvPr/>
        </p:nvSpPr>
        <p:spPr>
          <a:xfrm>
            <a:off x="38290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equipment-right-2-text">
            <a:extLst>
              <a:ext uri="{FF2B5EF4-FFF2-40B4-BE49-F238E27FC236}">
                <a16:creationId xmlns:a16="http://schemas.microsoft.com/office/drawing/2014/main" id="{1C500927-0DD0-47BE-9119-72FEA3C3D888}"/>
              </a:ext>
            </a:extLst>
          </p:cNvPr>
          <p:cNvSpPr>
            <a:spLocks noGrp="1"/>
          </p:cNvSpPr>
          <p:nvPr/>
        </p:nvSpPr>
        <p:spPr>
          <a:xfrm>
            <a:off x="4133850" y="2609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SIM tool</a:t>
            </a:r>
          </a:p>
        </p:txBody>
      </p:sp>
      <p:sp>
        <p:nvSpPr>
          <p:cNvPr id="28" name="equipment-right-4-checkbox">
            <a:extLst>
              <a:ext uri="{FF2B5EF4-FFF2-40B4-BE49-F238E27FC236}">
                <a16:creationId xmlns:a16="http://schemas.microsoft.com/office/drawing/2014/main" id="{949B3BF6-7C25-4A3C-858E-46A619C58FD5}"/>
              </a:ext>
            </a:extLst>
          </p:cNvPr>
          <p:cNvSpPr>
            <a:spLocks noGrp="1"/>
          </p:cNvSpPr>
          <p:nvPr/>
        </p:nvSpPr>
        <p:spPr>
          <a:xfrm>
            <a:off x="3829050" y="30099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equipment-right-4-text">
            <a:extLst>
              <a:ext uri="{FF2B5EF4-FFF2-40B4-BE49-F238E27FC236}">
                <a16:creationId xmlns:a16="http://schemas.microsoft.com/office/drawing/2014/main" id="{8F6465EC-CCFF-4F37-A5B8-F8E0439D6BEB}"/>
              </a:ext>
            </a:extLst>
          </p:cNvPr>
          <p:cNvSpPr>
            <a:spLocks noGrp="1"/>
          </p:cNvSpPr>
          <p:nvPr/>
        </p:nvSpPr>
        <p:spPr>
          <a:xfrm>
            <a:off x="4133850" y="2979148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Spare USB charging plug</a:t>
            </a:r>
          </a:p>
        </p:txBody>
      </p:sp>
      <p:sp>
        <p:nvSpPr>
          <p:cNvPr id="30" name="equipment-right-5-checkbox">
            <a:extLst>
              <a:ext uri="{FF2B5EF4-FFF2-40B4-BE49-F238E27FC236}">
                <a16:creationId xmlns:a16="http://schemas.microsoft.com/office/drawing/2014/main" id="{B223F0C5-95D7-47B5-9BAD-7C793B5959A6}"/>
              </a:ext>
            </a:extLst>
          </p:cNvPr>
          <p:cNvSpPr>
            <a:spLocks noGrp="1"/>
          </p:cNvSpPr>
          <p:nvPr/>
        </p:nvSpPr>
        <p:spPr>
          <a:xfrm>
            <a:off x="3834384" y="34194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equipment-right-5-text">
            <a:extLst>
              <a:ext uri="{FF2B5EF4-FFF2-40B4-BE49-F238E27FC236}">
                <a16:creationId xmlns:a16="http://schemas.microsoft.com/office/drawing/2014/main" id="{D09478D9-506D-455D-90D9-33A5EFFE7E7D}"/>
              </a:ext>
            </a:extLst>
          </p:cNvPr>
          <p:cNvSpPr>
            <a:spLocks noGrp="1"/>
          </p:cNvSpPr>
          <p:nvPr/>
        </p:nvSpPr>
        <p:spPr>
          <a:xfrm>
            <a:off x="4124768" y="3417298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Torch or head torch</a:t>
            </a:r>
          </a:p>
        </p:txBody>
      </p:sp>
      <p:sp>
        <p:nvSpPr>
          <p:cNvPr id="32" name="equipment-right-6-checkbox">
            <a:extLst>
              <a:ext uri="{FF2B5EF4-FFF2-40B4-BE49-F238E27FC236}">
                <a16:creationId xmlns:a16="http://schemas.microsoft.com/office/drawing/2014/main" id="{83D87C02-9BF0-48C2-88A8-7FD4FBB2CB0B}"/>
              </a:ext>
            </a:extLst>
          </p:cNvPr>
          <p:cNvSpPr>
            <a:spLocks noGrp="1"/>
          </p:cNvSpPr>
          <p:nvPr/>
        </p:nvSpPr>
        <p:spPr>
          <a:xfrm>
            <a:off x="3829050" y="384441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quipment-right-6-text">
            <a:extLst>
              <a:ext uri="{FF2B5EF4-FFF2-40B4-BE49-F238E27FC236}">
                <a16:creationId xmlns:a16="http://schemas.microsoft.com/office/drawing/2014/main" id="{B276DE66-0009-402D-B8D2-084076CA0FB6}"/>
              </a:ext>
            </a:extLst>
          </p:cNvPr>
          <p:cNvSpPr>
            <a:spLocks noGrp="1"/>
          </p:cNvSpPr>
          <p:nvPr/>
        </p:nvSpPr>
        <p:spPr>
          <a:xfrm>
            <a:off x="4086225" y="3815842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Waterproof phone pouch</a:t>
            </a:r>
          </a:p>
        </p:txBody>
      </p:sp>
      <p:sp>
        <p:nvSpPr>
          <p:cNvPr id="34" name="equipment-right-7-checkbox">
            <a:extLst>
              <a:ext uri="{FF2B5EF4-FFF2-40B4-BE49-F238E27FC236}">
                <a16:creationId xmlns:a16="http://schemas.microsoft.com/office/drawing/2014/main" id="{078FF5B7-3443-46F8-8FBA-4FE55BAA210B}"/>
              </a:ext>
            </a:extLst>
          </p:cNvPr>
          <p:cNvSpPr>
            <a:spLocks noGrp="1"/>
          </p:cNvSpPr>
          <p:nvPr/>
        </p:nvSpPr>
        <p:spPr>
          <a:xfrm flipV="1">
            <a:off x="3829050" y="4265319"/>
            <a:ext cx="180975" cy="186221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equipment-right-7-text">
            <a:extLst>
              <a:ext uri="{FF2B5EF4-FFF2-40B4-BE49-F238E27FC236}">
                <a16:creationId xmlns:a16="http://schemas.microsoft.com/office/drawing/2014/main" id="{1EEC2817-C604-4976-932D-7D882DBF3A05}"/>
              </a:ext>
            </a:extLst>
          </p:cNvPr>
          <p:cNvSpPr>
            <a:spLocks noGrp="1"/>
          </p:cNvSpPr>
          <p:nvPr/>
        </p:nvSpPr>
        <p:spPr>
          <a:xfrm>
            <a:off x="4120896" y="4261324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Luggage tracker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3829050" y="46386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4120896" y="4613922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Cables and plugs tested</a:t>
            </a: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13" b="1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Look after your phone, it is most likely very important for monitoring your sugar levels</a:t>
            </a:r>
            <a:endParaRPr sz="1613" b="1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5" name="equipment-hand-luggage-note">
            <a:extLst>
              <a:ext uri="{FF2B5EF4-FFF2-40B4-BE49-F238E27FC236}">
                <a16:creationId xmlns:a16="http://schemas.microsoft.com/office/drawing/2014/main" id="{247091FF-C131-44FD-8BD9-D970FDE5BD0B}"/>
              </a:ext>
            </a:extLst>
          </p:cNvPr>
          <p:cNvSpPr>
            <a:spLocks noGrp="1"/>
          </p:cNvSpPr>
          <p:nvPr/>
        </p:nvSpPr>
        <p:spPr>
          <a:xfrm>
            <a:off x="3619500" y="8991600"/>
            <a:ext cx="3467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350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FLIGHT RULE: power banks stay protected in cabin baggage. Check your airline’s current limits and onboard-use rules.</a:t>
            </a: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51" name="equipment-right-8-text">
            <a:extLst>
              <a:ext uri="{FF2B5EF4-FFF2-40B4-BE49-F238E27FC236}">
                <a16:creationId xmlns:a16="http://schemas.microsoft.com/office/drawing/2014/main" id="{324A113B-712F-45F7-1B15-CB297BFEB1AF}"/>
              </a:ext>
            </a:extLst>
          </p:cNvPr>
          <p:cNvSpPr>
            <a:spLocks noGrp="1"/>
          </p:cNvSpPr>
          <p:nvPr/>
        </p:nvSpPr>
        <p:spPr>
          <a:xfrm>
            <a:off x="4124768" y="5657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6191250"/>
            <a:ext cx="27241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ection-accent-Diabetes equipment">
            <a:extLst>
              <a:ext uri="{FF2B5EF4-FFF2-40B4-BE49-F238E27FC236}">
                <a16:creationId xmlns:a16="http://schemas.microsoft.com/office/drawing/2014/main" id="{F41CE3C9-2AC3-477A-9287-A3A261697799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Diabetes equipment">
            <a:extLst>
              <a:ext uri="{FF2B5EF4-FFF2-40B4-BE49-F238E27FC236}">
                <a16:creationId xmlns:a16="http://schemas.microsoft.com/office/drawing/2014/main" id="{F5FCF51C-4997-446C-9D78-4B9A07A2375F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DEVICES &amp; TESTING</a:t>
            </a:r>
          </a:p>
        </p:txBody>
      </p:sp>
      <p:sp>
        <p:nvSpPr>
          <p:cNvPr id="3" name="page-number-2">
            <a:extLst>
              <a:ext uri="{FF2B5EF4-FFF2-40B4-BE49-F238E27FC236}">
                <a16:creationId xmlns:a16="http://schemas.microsoft.com/office/drawing/2014/main" id="{FC074B84-4860-4448-B13D-B7265B7C6D5A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7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2">
            <a:extLst>
              <a:ext uri="{FF2B5EF4-FFF2-40B4-BE49-F238E27FC236}">
                <a16:creationId xmlns:a16="http://schemas.microsoft.com/office/drawing/2014/main" id="{DDB916FE-DBDC-4AE9-A543-ABD99182B3BE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Back up every device</a:t>
            </a:r>
          </a:p>
        </p:txBody>
      </p:sp>
      <p:sp>
        <p:nvSpPr>
          <p:cNvPr id="5" name="kicker-2">
            <a:extLst>
              <a:ext uri="{FF2B5EF4-FFF2-40B4-BE49-F238E27FC236}">
                <a16:creationId xmlns:a16="http://schemas.microsoft.com/office/drawing/2014/main" id="{E6268BAA-47F2-474F-AE81-6D186C5D3F66}"/>
              </a:ext>
            </a:extLst>
          </p:cNvPr>
          <p:cNvSpPr>
            <a:spLocks noGrp="1"/>
          </p:cNvSpPr>
          <p:nvPr/>
        </p:nvSpPr>
        <p:spPr>
          <a:xfrm>
            <a:off x="457200" y="1386296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Every electronic system needs a tested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backup</a:t>
            </a:r>
            <a:endParaRPr sz="1725" b="0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equipment-left-1-checkbox">
            <a:extLst>
              <a:ext uri="{FF2B5EF4-FFF2-40B4-BE49-F238E27FC236}">
                <a16:creationId xmlns:a16="http://schemas.microsoft.com/office/drawing/2014/main" id="{FA9FF3A0-E92D-4F9F-B785-E8B7FE77E849}"/>
              </a:ext>
            </a:extLst>
          </p:cNvPr>
          <p:cNvSpPr>
            <a:spLocks noGrp="1"/>
          </p:cNvSpPr>
          <p:nvPr/>
        </p:nvSpPr>
        <p:spPr>
          <a:xfrm>
            <a:off x="4762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equipment-left-1-text">
            <a:extLst>
              <a:ext uri="{FF2B5EF4-FFF2-40B4-BE49-F238E27FC236}">
                <a16:creationId xmlns:a16="http://schemas.microsoft.com/office/drawing/2014/main" id="{87D1CA77-69A1-4C9A-B8DD-0000D33BEAD6}"/>
              </a:ext>
            </a:extLst>
          </p:cNvPr>
          <p:cNvSpPr>
            <a:spLocks noGrp="1"/>
          </p:cNvSpPr>
          <p:nvPr/>
        </p:nvSpPr>
        <p:spPr>
          <a:xfrm>
            <a:off x="781050" y="21621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8" name="equipment-left-2-checkbox">
            <a:extLst>
              <a:ext uri="{FF2B5EF4-FFF2-40B4-BE49-F238E27FC236}">
                <a16:creationId xmlns:a16="http://schemas.microsoft.com/office/drawing/2014/main" id="{2D4290BD-6AA6-436A-AA24-54567A4FC66A}"/>
              </a:ext>
            </a:extLst>
          </p:cNvPr>
          <p:cNvSpPr>
            <a:spLocks noGrp="1"/>
          </p:cNvSpPr>
          <p:nvPr/>
        </p:nvSpPr>
        <p:spPr>
          <a:xfrm>
            <a:off x="4762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equipment-left-2-text">
            <a:extLst>
              <a:ext uri="{FF2B5EF4-FFF2-40B4-BE49-F238E27FC236}">
                <a16:creationId xmlns:a16="http://schemas.microsoft.com/office/drawing/2014/main" id="{7BE4C3E7-D7B0-45A3-8C7F-62D8D9810B9F}"/>
              </a:ext>
            </a:extLst>
          </p:cNvPr>
          <p:cNvSpPr>
            <a:spLocks noGrp="1"/>
          </p:cNvSpPr>
          <p:nvPr/>
        </p:nvSpPr>
        <p:spPr>
          <a:xfrm>
            <a:off x="781050" y="260985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equipment-left-3-checkbox">
            <a:extLst>
              <a:ext uri="{FF2B5EF4-FFF2-40B4-BE49-F238E27FC236}">
                <a16:creationId xmlns:a16="http://schemas.microsoft.com/office/drawing/2014/main" id="{B997FB0F-ABBE-487C-90ED-BF10E3863B07}"/>
              </a:ext>
            </a:extLst>
          </p:cNvPr>
          <p:cNvSpPr>
            <a:spLocks noGrp="1"/>
          </p:cNvSpPr>
          <p:nvPr/>
        </p:nvSpPr>
        <p:spPr>
          <a:xfrm>
            <a:off x="4762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equipment-left-3-text">
            <a:extLst>
              <a:ext uri="{FF2B5EF4-FFF2-40B4-BE49-F238E27FC236}">
                <a16:creationId xmlns:a16="http://schemas.microsoft.com/office/drawing/2014/main" id="{903484FC-0489-41B0-810A-B935E107EC14}"/>
              </a:ext>
            </a:extLst>
          </p:cNvPr>
          <p:cNvSpPr>
            <a:spLocks noGrp="1"/>
          </p:cNvSpPr>
          <p:nvPr/>
        </p:nvSpPr>
        <p:spPr>
          <a:xfrm>
            <a:off x="781050" y="305752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2" name="equipment-left-4-checkbox">
            <a:extLst>
              <a:ext uri="{FF2B5EF4-FFF2-40B4-BE49-F238E27FC236}">
                <a16:creationId xmlns:a16="http://schemas.microsoft.com/office/drawing/2014/main" id="{DB0B354A-BF8F-45B1-8B42-1A003688C57E}"/>
              </a:ext>
            </a:extLst>
          </p:cNvPr>
          <p:cNvSpPr>
            <a:spLocks noGrp="1"/>
          </p:cNvSpPr>
          <p:nvPr/>
        </p:nvSpPr>
        <p:spPr>
          <a:xfrm>
            <a:off x="4762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equipment-left-4-text">
            <a:extLst>
              <a:ext uri="{FF2B5EF4-FFF2-40B4-BE49-F238E27FC236}">
                <a16:creationId xmlns:a16="http://schemas.microsoft.com/office/drawing/2014/main" id="{DD429FB9-DDD6-43B6-B233-38624610B1BE}"/>
              </a:ext>
            </a:extLst>
          </p:cNvPr>
          <p:cNvSpPr>
            <a:spLocks noGrp="1"/>
          </p:cNvSpPr>
          <p:nvPr/>
        </p:nvSpPr>
        <p:spPr>
          <a:xfrm>
            <a:off x="781050" y="215634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Pump charger and cable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if applicable 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5" name="equipment-left-5-text">
            <a:extLst>
              <a:ext uri="{FF2B5EF4-FFF2-40B4-BE49-F238E27FC236}">
                <a16:creationId xmlns:a16="http://schemas.microsoft.com/office/drawing/2014/main" id="{FC77F250-F79B-49CA-83A5-5D5EBE577D12}"/>
              </a:ext>
            </a:extLst>
          </p:cNvPr>
          <p:cNvSpPr>
            <a:spLocks noGrp="1"/>
          </p:cNvSpPr>
          <p:nvPr/>
        </p:nvSpPr>
        <p:spPr>
          <a:xfrm>
            <a:off x="781050" y="3952875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7" name="equipment-left-6-text">
            <a:extLst>
              <a:ext uri="{FF2B5EF4-FFF2-40B4-BE49-F238E27FC236}">
                <a16:creationId xmlns:a16="http://schemas.microsoft.com/office/drawing/2014/main" id="{9B7FF2B5-82A5-4143-B1E6-949F3E479367}"/>
              </a:ext>
            </a:extLst>
          </p:cNvPr>
          <p:cNvSpPr>
            <a:spLocks noGrp="1"/>
          </p:cNvSpPr>
          <p:nvPr/>
        </p:nvSpPr>
        <p:spPr>
          <a:xfrm>
            <a:off x="771968" y="2632590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Spare approved batteries</a:t>
            </a:r>
          </a:p>
        </p:txBody>
      </p:sp>
      <p:sp>
        <p:nvSpPr>
          <p:cNvPr id="19" name="equipment-left-7-text">
            <a:extLst>
              <a:ext uri="{FF2B5EF4-FFF2-40B4-BE49-F238E27FC236}">
                <a16:creationId xmlns:a16="http://schemas.microsoft.com/office/drawing/2014/main" id="{F8A2BCCE-AEFC-4328-99D7-87C67386CE01}"/>
              </a:ext>
            </a:extLst>
          </p:cNvPr>
          <p:cNvSpPr>
            <a:spLocks noGrp="1"/>
          </p:cNvSpPr>
          <p:nvPr/>
        </p:nvSpPr>
        <p:spPr>
          <a:xfrm>
            <a:off x="800100" y="3061734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Adhesive patches</a:t>
            </a:r>
          </a:p>
        </p:txBody>
      </p:sp>
      <p:sp>
        <p:nvSpPr>
          <p:cNvPr id="21" name="equipment-left-8-text">
            <a:extLst>
              <a:ext uri="{FF2B5EF4-FFF2-40B4-BE49-F238E27FC236}">
                <a16:creationId xmlns:a16="http://schemas.microsoft.com/office/drawing/2014/main" id="{951FBBC4-EB77-43F9-9A99-F71B6AEE78BA}"/>
              </a:ext>
            </a:extLst>
          </p:cNvPr>
          <p:cNvSpPr>
            <a:spLocks noGrp="1"/>
          </p:cNvSpPr>
          <p:nvPr/>
        </p:nvSpPr>
        <p:spPr>
          <a:xfrm>
            <a:off x="800100" y="3508779"/>
            <a:ext cx="2743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Blood glucose monitor x 2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2" name="equipment-right-1-checkbox">
            <a:extLst>
              <a:ext uri="{FF2B5EF4-FFF2-40B4-BE49-F238E27FC236}">
                <a16:creationId xmlns:a16="http://schemas.microsoft.com/office/drawing/2014/main" id="{A3FC5B84-754F-4B39-8E33-3C7DBA02CAA1}"/>
              </a:ext>
            </a:extLst>
          </p:cNvPr>
          <p:cNvSpPr>
            <a:spLocks noGrp="1"/>
          </p:cNvSpPr>
          <p:nvPr/>
        </p:nvSpPr>
        <p:spPr>
          <a:xfrm>
            <a:off x="3829050" y="21907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quipment-right-1-text">
            <a:extLst>
              <a:ext uri="{FF2B5EF4-FFF2-40B4-BE49-F238E27FC236}">
                <a16:creationId xmlns:a16="http://schemas.microsoft.com/office/drawing/2014/main" id="{E19F0EFA-EA0D-4CF2-B8EC-BC8934E32AB6}"/>
              </a:ext>
            </a:extLst>
          </p:cNvPr>
          <p:cNvSpPr>
            <a:spLocks noGrp="1"/>
          </p:cNvSpPr>
          <p:nvPr/>
        </p:nvSpPr>
        <p:spPr>
          <a:xfrm>
            <a:off x="4133850" y="21621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CGM sensors </a:t>
            </a:r>
          </a:p>
        </p:txBody>
      </p:sp>
      <p:sp>
        <p:nvSpPr>
          <p:cNvPr id="24" name="equipment-right-2-checkbox">
            <a:extLst>
              <a:ext uri="{FF2B5EF4-FFF2-40B4-BE49-F238E27FC236}">
                <a16:creationId xmlns:a16="http://schemas.microsoft.com/office/drawing/2014/main" id="{AED03503-9AFB-44F9-8BB6-A0A8EC18DECB}"/>
              </a:ext>
            </a:extLst>
          </p:cNvPr>
          <p:cNvSpPr>
            <a:spLocks noGrp="1"/>
          </p:cNvSpPr>
          <p:nvPr/>
        </p:nvSpPr>
        <p:spPr>
          <a:xfrm>
            <a:off x="3829050" y="26384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equipment-right-2-text">
            <a:extLst>
              <a:ext uri="{FF2B5EF4-FFF2-40B4-BE49-F238E27FC236}">
                <a16:creationId xmlns:a16="http://schemas.microsoft.com/office/drawing/2014/main" id="{1C500927-0DD0-47BE-9119-72FEA3C3D888}"/>
              </a:ext>
            </a:extLst>
          </p:cNvPr>
          <p:cNvSpPr>
            <a:spLocks noGrp="1"/>
          </p:cNvSpPr>
          <p:nvPr/>
        </p:nvSpPr>
        <p:spPr>
          <a:xfrm>
            <a:off x="4133850" y="260985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Sensor applicators</a:t>
            </a:r>
          </a:p>
        </p:txBody>
      </p:sp>
      <p:sp>
        <p:nvSpPr>
          <p:cNvPr id="26" name="equipment-right-3-checkbox">
            <a:extLst>
              <a:ext uri="{FF2B5EF4-FFF2-40B4-BE49-F238E27FC236}">
                <a16:creationId xmlns:a16="http://schemas.microsoft.com/office/drawing/2014/main" id="{3172BDD5-F5D4-4E34-8B2D-0CD1593928E8}"/>
              </a:ext>
            </a:extLst>
          </p:cNvPr>
          <p:cNvSpPr>
            <a:spLocks noGrp="1"/>
          </p:cNvSpPr>
          <p:nvPr/>
        </p:nvSpPr>
        <p:spPr>
          <a:xfrm>
            <a:off x="3829050" y="308610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equipment-right-3-text">
            <a:extLst>
              <a:ext uri="{FF2B5EF4-FFF2-40B4-BE49-F238E27FC236}">
                <a16:creationId xmlns:a16="http://schemas.microsoft.com/office/drawing/2014/main" id="{52F484D0-114F-458C-8EFB-80168CDB20B9}"/>
              </a:ext>
            </a:extLst>
          </p:cNvPr>
          <p:cNvSpPr>
            <a:spLocks noGrp="1"/>
          </p:cNvSpPr>
          <p:nvPr/>
        </p:nvSpPr>
        <p:spPr>
          <a:xfrm>
            <a:off x="4133850" y="305752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Transmitter, if separate</a:t>
            </a:r>
          </a:p>
        </p:txBody>
      </p:sp>
      <p:sp>
        <p:nvSpPr>
          <p:cNvPr id="28" name="equipment-right-4-checkbox">
            <a:extLst>
              <a:ext uri="{FF2B5EF4-FFF2-40B4-BE49-F238E27FC236}">
                <a16:creationId xmlns:a16="http://schemas.microsoft.com/office/drawing/2014/main" id="{949B3BF6-7C25-4A3C-858E-46A619C58FD5}"/>
              </a:ext>
            </a:extLst>
          </p:cNvPr>
          <p:cNvSpPr>
            <a:spLocks noGrp="1"/>
          </p:cNvSpPr>
          <p:nvPr/>
        </p:nvSpPr>
        <p:spPr>
          <a:xfrm>
            <a:off x="3829050" y="35337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equipment-right-4-text">
            <a:extLst>
              <a:ext uri="{FF2B5EF4-FFF2-40B4-BE49-F238E27FC236}">
                <a16:creationId xmlns:a16="http://schemas.microsoft.com/office/drawing/2014/main" id="{8F6465EC-CCFF-4F37-A5B8-F8E0439D6BEB}"/>
              </a:ext>
            </a:extLst>
          </p:cNvPr>
          <p:cNvSpPr>
            <a:spLocks noGrp="1"/>
          </p:cNvSpPr>
          <p:nvPr/>
        </p:nvSpPr>
        <p:spPr>
          <a:xfrm>
            <a:off x="4133850" y="3505200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Receiver or reader</a:t>
            </a:r>
          </a:p>
        </p:txBody>
      </p:sp>
      <p:sp>
        <p:nvSpPr>
          <p:cNvPr id="30" name="equipment-right-5-checkbox">
            <a:extLst>
              <a:ext uri="{FF2B5EF4-FFF2-40B4-BE49-F238E27FC236}">
                <a16:creationId xmlns:a16="http://schemas.microsoft.com/office/drawing/2014/main" id="{B223F0C5-95D7-47B5-9BAD-7C793B5959A6}"/>
              </a:ext>
            </a:extLst>
          </p:cNvPr>
          <p:cNvSpPr>
            <a:spLocks noGrp="1"/>
          </p:cNvSpPr>
          <p:nvPr/>
        </p:nvSpPr>
        <p:spPr>
          <a:xfrm>
            <a:off x="3829050" y="39814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equipment-right-5-text">
            <a:extLst>
              <a:ext uri="{FF2B5EF4-FFF2-40B4-BE49-F238E27FC236}">
                <a16:creationId xmlns:a16="http://schemas.microsoft.com/office/drawing/2014/main" id="{D09478D9-506D-455D-90D9-33A5EFFE7E7D}"/>
              </a:ext>
            </a:extLst>
          </p:cNvPr>
          <p:cNvSpPr>
            <a:spLocks noGrp="1"/>
          </p:cNvSpPr>
          <p:nvPr/>
        </p:nvSpPr>
        <p:spPr>
          <a:xfrm>
            <a:off x="4133850" y="3952875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Finger-prick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er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2" name="equipment-right-6-checkbox">
            <a:extLst>
              <a:ext uri="{FF2B5EF4-FFF2-40B4-BE49-F238E27FC236}">
                <a16:creationId xmlns:a16="http://schemas.microsoft.com/office/drawing/2014/main" id="{83D87C02-9BF0-48C2-88A8-7FD4FBB2CB0B}"/>
              </a:ext>
            </a:extLst>
          </p:cNvPr>
          <p:cNvSpPr>
            <a:spLocks noGrp="1"/>
          </p:cNvSpPr>
          <p:nvPr/>
        </p:nvSpPr>
        <p:spPr>
          <a:xfrm>
            <a:off x="476250" y="4377291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quipment-right-6-text">
            <a:extLst>
              <a:ext uri="{FF2B5EF4-FFF2-40B4-BE49-F238E27FC236}">
                <a16:creationId xmlns:a16="http://schemas.microsoft.com/office/drawing/2014/main" id="{B276DE66-0009-402D-B8D2-084076CA0FB6}"/>
              </a:ext>
            </a:extLst>
          </p:cNvPr>
          <p:cNvSpPr>
            <a:spLocks noGrp="1"/>
          </p:cNvSpPr>
          <p:nvPr/>
        </p:nvSpPr>
        <p:spPr>
          <a:xfrm>
            <a:off x="800100" y="4348716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Test strips and lancets</a:t>
            </a:r>
          </a:p>
        </p:txBody>
      </p:sp>
      <p:sp>
        <p:nvSpPr>
          <p:cNvPr id="34" name="equipment-right-7-checkbox">
            <a:extLst>
              <a:ext uri="{FF2B5EF4-FFF2-40B4-BE49-F238E27FC236}">
                <a16:creationId xmlns:a16="http://schemas.microsoft.com/office/drawing/2014/main" id="{078FF5B7-3443-46F8-8FBA-4FE55BAA210B}"/>
              </a:ext>
            </a:extLst>
          </p:cNvPr>
          <p:cNvSpPr>
            <a:spLocks noGrp="1"/>
          </p:cNvSpPr>
          <p:nvPr/>
        </p:nvSpPr>
        <p:spPr>
          <a:xfrm>
            <a:off x="3818308" y="4377291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equipment-right-7-text">
            <a:extLst>
              <a:ext uri="{FF2B5EF4-FFF2-40B4-BE49-F238E27FC236}">
                <a16:creationId xmlns:a16="http://schemas.microsoft.com/office/drawing/2014/main" id="{1EEC2817-C604-4976-932D-7D882DBF3A05}"/>
              </a:ext>
            </a:extLst>
          </p:cNvPr>
          <p:cNvSpPr>
            <a:spLocks noGrp="1"/>
          </p:cNvSpPr>
          <p:nvPr/>
        </p:nvSpPr>
        <p:spPr>
          <a:xfrm>
            <a:off x="4114801" y="4348716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Ketone meter and strips</a:t>
            </a:r>
          </a:p>
        </p:txBody>
      </p:sp>
      <p:sp>
        <p:nvSpPr>
          <p:cNvPr id="36" name="equipment-right-8-checkbox">
            <a:extLst>
              <a:ext uri="{FF2B5EF4-FFF2-40B4-BE49-F238E27FC236}">
                <a16:creationId xmlns:a16="http://schemas.microsoft.com/office/drawing/2014/main" id="{49BB6D97-70C1-4607-829B-06BFC309D9D7}"/>
              </a:ext>
            </a:extLst>
          </p:cNvPr>
          <p:cNvSpPr>
            <a:spLocks noGrp="1"/>
          </p:cNvSpPr>
          <p:nvPr/>
        </p:nvSpPr>
        <p:spPr>
          <a:xfrm>
            <a:off x="464288" y="398444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quipment-right-8-text">
            <a:extLst>
              <a:ext uri="{FF2B5EF4-FFF2-40B4-BE49-F238E27FC236}">
                <a16:creationId xmlns:a16="http://schemas.microsoft.com/office/drawing/2014/main" id="{D9048C17-C688-4970-BF54-138743471A65}"/>
              </a:ext>
            </a:extLst>
          </p:cNvPr>
          <p:cNvSpPr>
            <a:spLocks noGrp="1"/>
          </p:cNvSpPr>
          <p:nvPr/>
        </p:nvSpPr>
        <p:spPr>
          <a:xfrm>
            <a:off x="781051" y="3966679"/>
            <a:ext cx="295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Written pump settings</a:t>
            </a:r>
          </a:p>
        </p:txBody>
      </p:sp>
      <p:sp>
        <p:nvSpPr>
          <p:cNvPr id="38" name="equipment-divider">
            <a:extLst>
              <a:ext uri="{FF2B5EF4-FFF2-40B4-BE49-F238E27FC236}">
                <a16:creationId xmlns:a16="http://schemas.microsoft.com/office/drawing/2014/main" id="{F68996E4-6C28-4256-AF21-B959694502C7}"/>
              </a:ext>
            </a:extLst>
          </p:cNvPr>
          <p:cNvSpPr>
            <a:spLocks noGrp="1"/>
          </p:cNvSpPr>
          <p:nvPr/>
        </p:nvSpPr>
        <p:spPr>
          <a:xfrm>
            <a:off x="390525" y="6033604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orangutan-frame">
            <a:extLst>
              <a:ext uri="{FF2B5EF4-FFF2-40B4-BE49-F238E27FC236}">
                <a16:creationId xmlns:a16="http://schemas.microsoft.com/office/drawing/2014/main" id="{DBAAF2BB-65A2-47C9-BED5-CDE5C7072EA7}"/>
              </a:ext>
            </a:extLst>
          </p:cNvPr>
          <p:cNvSpPr>
            <a:spLocks noGrp="1"/>
          </p:cNvSpPr>
          <p:nvPr/>
        </p:nvSpPr>
        <p:spPr>
          <a:xfrm>
            <a:off x="476250" y="6191250"/>
            <a:ext cx="2724150" cy="3619500"/>
          </a:xfrm>
          <a:prstGeom prst="rect">
            <a:avLst/>
          </a:prstGeom>
          <a:solidFill>
            <a:srgbClr val="E6EFEA"/>
          </a:solidFill>
          <a:ln w="0">
            <a:solidFill>
              <a:srgbClr val="E6EF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equipment-tip-block">
            <a:extLst>
              <a:ext uri="{FF2B5EF4-FFF2-40B4-BE49-F238E27FC236}">
                <a16:creationId xmlns:a16="http://schemas.microsoft.com/office/drawing/2014/main" id="{8F9EEF45-B4E2-4043-BA08-A334228134F1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3467100" cy="2381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equipment-tip-accent">
            <a:extLst>
              <a:ext uri="{FF2B5EF4-FFF2-40B4-BE49-F238E27FC236}">
                <a16:creationId xmlns:a16="http://schemas.microsoft.com/office/drawing/2014/main" id="{20CB6E71-22EC-4959-B150-1D2C3610222A}"/>
              </a:ext>
            </a:extLst>
          </p:cNvPr>
          <p:cNvSpPr>
            <a:spLocks noGrp="1"/>
          </p:cNvSpPr>
          <p:nvPr/>
        </p:nvSpPr>
        <p:spPr>
          <a:xfrm>
            <a:off x="3619500" y="6381750"/>
            <a:ext cx="76200" cy="2381250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equipment-tip-label">
            <a:extLst>
              <a:ext uri="{FF2B5EF4-FFF2-40B4-BE49-F238E27FC236}">
                <a16:creationId xmlns:a16="http://schemas.microsoft.com/office/drawing/2014/main" id="{F0FC0B4E-DCEA-408E-8468-EB60955A3292}"/>
              </a:ext>
            </a:extLst>
          </p:cNvPr>
          <p:cNvSpPr>
            <a:spLocks noGrp="1"/>
          </p:cNvSpPr>
          <p:nvPr/>
        </p:nvSpPr>
        <p:spPr>
          <a:xfrm>
            <a:off x="3943350" y="6667500"/>
            <a:ext cx="1619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MY TIP</a:t>
            </a:r>
          </a:p>
        </p:txBody>
      </p:sp>
      <p:sp>
        <p:nvSpPr>
          <p:cNvPr id="44" name="equipment-tip-copy">
            <a:extLst>
              <a:ext uri="{FF2B5EF4-FFF2-40B4-BE49-F238E27FC236}">
                <a16:creationId xmlns:a16="http://schemas.microsoft.com/office/drawing/2014/main" id="{B0160E93-5BFE-4EDA-9833-40B6B86A5814}"/>
              </a:ext>
            </a:extLst>
          </p:cNvPr>
          <p:cNvSpPr>
            <a:spLocks noGrp="1"/>
          </p:cNvSpPr>
          <p:nvPr/>
        </p:nvSpPr>
        <p:spPr>
          <a:xfrm>
            <a:off x="3943350" y="7105650"/>
            <a:ext cx="276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13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13" b="1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Agree a pump-failure plan with your diabetes team and test the backup meter, charger and injection kit before leaving.</a:t>
            </a:r>
          </a:p>
        </p:txBody>
      </p:sp>
      <p:sp>
        <p:nvSpPr>
          <p:cNvPr id="45" name="equipment-hand-luggage-note">
            <a:extLst>
              <a:ext uri="{FF2B5EF4-FFF2-40B4-BE49-F238E27FC236}">
                <a16:creationId xmlns:a16="http://schemas.microsoft.com/office/drawing/2014/main" id="{247091FF-C131-44FD-8BD9-D970FDE5BD0B}"/>
              </a:ext>
            </a:extLst>
          </p:cNvPr>
          <p:cNvSpPr>
            <a:spLocks noGrp="1"/>
          </p:cNvSpPr>
          <p:nvPr/>
        </p:nvSpPr>
        <p:spPr>
          <a:xfrm>
            <a:off x="3619500" y="8991600"/>
            <a:ext cx="3467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1350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REMOVE SINGLE POINTS OF FAILURE: a flat phone, failed sensor or broken charger must not remove your only option.</a:t>
            </a:r>
          </a:p>
        </p:txBody>
      </p:sp>
      <p:sp>
        <p:nvSpPr>
          <p:cNvPr id="46" name="footer-rule-2">
            <a:extLst>
              <a:ext uri="{FF2B5EF4-FFF2-40B4-BE49-F238E27FC236}">
                <a16:creationId xmlns:a16="http://schemas.microsoft.com/office/drawing/2014/main" id="{7342A89F-2EF2-4BA7-B8B5-F1ECB5407078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footer-left-2">
            <a:extLst>
              <a:ext uri="{FF2B5EF4-FFF2-40B4-BE49-F238E27FC236}">
                <a16:creationId xmlns:a16="http://schemas.microsoft.com/office/drawing/2014/main" id="{B481B985-F8DA-4ECE-BD88-201D6C336589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8" name="footer-right-2">
            <a:extLst>
              <a:ext uri="{FF2B5EF4-FFF2-40B4-BE49-F238E27FC236}">
                <a16:creationId xmlns:a16="http://schemas.microsoft.com/office/drawing/2014/main" id="{774E1EB8-72B5-4C8F-9D5C-B340C9687B52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50" y="6191250"/>
            <a:ext cx="27241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0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ction-accent-Keeping insulin safe">
            <a:extLst>
              <a:ext uri="{FF2B5EF4-FFF2-40B4-BE49-F238E27FC236}">
                <a16:creationId xmlns:a16="http://schemas.microsoft.com/office/drawing/2014/main" id="{D8D27275-E2BD-4123-9038-C18C2FEB4032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Keeping insulin safe">
            <a:extLst>
              <a:ext uri="{FF2B5EF4-FFF2-40B4-BE49-F238E27FC236}">
                <a16:creationId xmlns:a16="http://schemas.microsoft.com/office/drawing/2014/main" id="{335E058E-F93D-40AB-B627-ACAF04EAFD18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OFFLINE BACKUP</a:t>
            </a:r>
          </a:p>
        </p:txBody>
      </p:sp>
      <p:sp>
        <p:nvSpPr>
          <p:cNvPr id="3" name="page-number-3">
            <a:extLst>
              <a:ext uri="{FF2B5EF4-FFF2-40B4-BE49-F238E27FC236}">
                <a16:creationId xmlns:a16="http://schemas.microsoft.com/office/drawing/2014/main" id="{C3F1DB14-A808-4A4B-8AE5-B49388E94D16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08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1</a:t>
            </a:r>
            <a:r>
              <a:rPr lang="en-GB"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3">
            <a:extLst>
              <a:ext uri="{FF2B5EF4-FFF2-40B4-BE49-F238E27FC236}">
                <a16:creationId xmlns:a16="http://schemas.microsoft.com/office/drawing/2014/main" id="{8AD10412-2E1F-4C44-AFA0-B3A5B3466C05}"/>
              </a:ext>
            </a:extLst>
          </p:cNvPr>
          <p:cNvSpPr>
            <a:spLocks noGrp="1"/>
          </p:cNvSpPr>
          <p:nvPr/>
        </p:nvSpPr>
        <p:spPr>
          <a:xfrm>
            <a:off x="476250" y="673894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Plan for a lost or flat phone</a:t>
            </a:r>
          </a:p>
        </p:txBody>
      </p:sp>
      <p:sp>
        <p:nvSpPr>
          <p:cNvPr id="5" name="kicker-3">
            <a:extLst>
              <a:ext uri="{FF2B5EF4-FFF2-40B4-BE49-F238E27FC236}">
                <a16:creationId xmlns:a16="http://schemas.microsoft.com/office/drawing/2014/main" id="{12118682-3B65-4303-B5D5-69E9F1AE29AC}"/>
              </a:ext>
            </a:extLst>
          </p:cNvPr>
          <p:cNvSpPr>
            <a:spLocks noGrp="1"/>
          </p:cNvSpPr>
          <p:nvPr/>
        </p:nvSpPr>
        <p:spPr>
          <a:xfrm>
            <a:off x="476250" y="126682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725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Phones are vital for managing certain conditions including type 1, have a back up plan! </a:t>
            </a: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Keep the information you need on two devices</a:t>
            </a:r>
            <a:r>
              <a:rPr lang="en-GB"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, </a:t>
            </a:r>
            <a:r>
              <a:rPr sz="1725" b="0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and on paper.</a:t>
            </a:r>
          </a:p>
        </p:txBody>
      </p:sp>
      <p:sp>
        <p:nvSpPr>
          <p:cNvPr id="6" name="insulin-safe-1-dot">
            <a:extLst>
              <a:ext uri="{FF2B5EF4-FFF2-40B4-BE49-F238E27FC236}">
                <a16:creationId xmlns:a16="http://schemas.microsoft.com/office/drawing/2014/main" id="{6A5DCF9D-0112-46A2-B255-1053551F9FB4}"/>
              </a:ext>
            </a:extLst>
          </p:cNvPr>
          <p:cNvSpPr>
            <a:spLocks noGrp="1"/>
          </p:cNvSpPr>
          <p:nvPr/>
        </p:nvSpPr>
        <p:spPr>
          <a:xfrm>
            <a:off x="476250" y="227647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insulin-safe-1-text">
            <a:extLst>
              <a:ext uri="{FF2B5EF4-FFF2-40B4-BE49-F238E27FC236}">
                <a16:creationId xmlns:a16="http://schemas.microsoft.com/office/drawing/2014/main" id="{034855A2-1D38-4688-8175-F9A30658A7EE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Cheap </a:t>
            </a:r>
            <a:r>
              <a:rPr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Backup phone set up and charged</a:t>
            </a: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</a:t>
            </a:r>
            <a:endParaRPr sz="165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0" name="insulin-safe-3-dot">
            <a:extLst>
              <a:ext uri="{FF2B5EF4-FFF2-40B4-BE49-F238E27FC236}">
                <a16:creationId xmlns:a16="http://schemas.microsoft.com/office/drawing/2014/main" id="{E0E719AC-6DF5-4E89-93AD-96925CB48296}"/>
              </a:ext>
            </a:extLst>
          </p:cNvPr>
          <p:cNvSpPr>
            <a:spLocks noGrp="1"/>
          </p:cNvSpPr>
          <p:nvPr/>
        </p:nvSpPr>
        <p:spPr>
          <a:xfrm>
            <a:off x="476250" y="2876550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insulin-safe-3-text">
            <a:extLst>
              <a:ext uri="{FF2B5EF4-FFF2-40B4-BE49-F238E27FC236}">
                <a16:creationId xmlns:a16="http://schemas.microsoft.com/office/drawing/2014/main" id="{0052B20C-768C-424A-883A-6F9050EB01F9}"/>
              </a:ext>
            </a:extLst>
          </p:cNvPr>
          <p:cNvSpPr>
            <a:spLocks noGrp="1"/>
          </p:cNvSpPr>
          <p:nvPr/>
        </p:nvSpPr>
        <p:spPr>
          <a:xfrm>
            <a:off x="723900" y="3162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/>
          </a:p>
        </p:txBody>
      </p:sp>
      <p:sp>
        <p:nvSpPr>
          <p:cNvPr id="13" name="insulin-safe-4-text">
            <a:extLst>
              <a:ext uri="{FF2B5EF4-FFF2-40B4-BE49-F238E27FC236}">
                <a16:creationId xmlns:a16="http://schemas.microsoft.com/office/drawing/2014/main" id="{5D6CA187-F846-4D41-B8E4-2CC45D8C5720}"/>
              </a:ext>
            </a:extLst>
          </p:cNvPr>
          <p:cNvSpPr>
            <a:spLocks noGrp="1"/>
          </p:cNvSpPr>
          <p:nvPr/>
        </p:nvSpPr>
        <p:spPr>
          <a:xfrm>
            <a:off x="241173" y="4067175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dirty="0"/>
              <a:t>Useful tips:</a:t>
            </a:r>
            <a:endParaRPr dirty="0"/>
          </a:p>
        </p:txBody>
      </p:sp>
      <p:sp>
        <p:nvSpPr>
          <p:cNvPr id="14" name="insulin-safe-5-dot">
            <a:extLst>
              <a:ext uri="{FF2B5EF4-FFF2-40B4-BE49-F238E27FC236}">
                <a16:creationId xmlns:a16="http://schemas.microsoft.com/office/drawing/2014/main" id="{63AC6DF6-31DD-4432-BA8D-685A254C2B87}"/>
              </a:ext>
            </a:extLst>
          </p:cNvPr>
          <p:cNvSpPr>
            <a:spLocks noGrp="1"/>
          </p:cNvSpPr>
          <p:nvPr/>
        </p:nvSpPr>
        <p:spPr>
          <a:xfrm>
            <a:off x="457200" y="3286125"/>
            <a:ext cx="104775" cy="104775"/>
          </a:xfrm>
          <a:prstGeom prst="ellipse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insulin-safe-5-text">
            <a:extLst>
              <a:ext uri="{FF2B5EF4-FFF2-40B4-BE49-F238E27FC236}">
                <a16:creationId xmlns:a16="http://schemas.microsoft.com/office/drawing/2014/main" id="{A7270E13-21CF-4F97-B1C8-8B77EBED0CDB}"/>
              </a:ext>
            </a:extLst>
          </p:cNvPr>
          <p:cNvSpPr>
            <a:spLocks noGrp="1"/>
          </p:cNvSpPr>
          <p:nvPr/>
        </p:nvSpPr>
        <p:spPr>
          <a:xfrm>
            <a:off x="704850" y="2876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Documents stored on both phones</a:t>
            </a:r>
          </a:p>
        </p:txBody>
      </p:sp>
      <p:sp>
        <p:nvSpPr>
          <p:cNvPr id="16" name="insulin-safe-6-dot">
            <a:extLst>
              <a:ext uri="{FF2B5EF4-FFF2-40B4-BE49-F238E27FC236}">
                <a16:creationId xmlns:a16="http://schemas.microsoft.com/office/drawing/2014/main" id="{F46F6D8F-58D4-4DD1-8082-7543358A5086}"/>
              </a:ext>
            </a:extLst>
          </p:cNvPr>
          <p:cNvSpPr>
            <a:spLocks noGrp="1"/>
          </p:cNvSpPr>
          <p:nvPr/>
        </p:nvSpPr>
        <p:spPr>
          <a:xfrm>
            <a:off x="476250" y="46577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insulin-safe-6-text">
            <a:extLst>
              <a:ext uri="{FF2B5EF4-FFF2-40B4-BE49-F238E27FC236}">
                <a16:creationId xmlns:a16="http://schemas.microsoft.com/office/drawing/2014/main" id="{75D2B795-FFCF-4E23-A3F4-0CC5723D3530}"/>
              </a:ext>
            </a:extLst>
          </p:cNvPr>
          <p:cNvSpPr>
            <a:spLocks noGrp="1"/>
          </p:cNvSpPr>
          <p:nvPr/>
        </p:nvSpPr>
        <p:spPr>
          <a:xfrm>
            <a:off x="714157" y="456719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Do not rely on one phone for every medical record</a:t>
            </a:r>
          </a:p>
        </p:txBody>
      </p:sp>
      <p:sp>
        <p:nvSpPr>
          <p:cNvPr id="18" name="insulin-safe-7-dot">
            <a:extLst>
              <a:ext uri="{FF2B5EF4-FFF2-40B4-BE49-F238E27FC236}">
                <a16:creationId xmlns:a16="http://schemas.microsoft.com/office/drawing/2014/main" id="{B4D34986-D36A-4B04-8E89-DF3156570EAB}"/>
              </a:ext>
            </a:extLst>
          </p:cNvPr>
          <p:cNvSpPr>
            <a:spLocks noGrp="1"/>
          </p:cNvSpPr>
          <p:nvPr/>
        </p:nvSpPr>
        <p:spPr>
          <a:xfrm>
            <a:off x="476250" y="513397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insulin-safe-7-text">
            <a:extLst>
              <a:ext uri="{FF2B5EF4-FFF2-40B4-BE49-F238E27FC236}">
                <a16:creationId xmlns:a16="http://schemas.microsoft.com/office/drawing/2014/main" id="{BA78FFDA-C9C5-409E-A284-0DCD8CB70B60}"/>
              </a:ext>
            </a:extLst>
          </p:cNvPr>
          <p:cNvSpPr>
            <a:spLocks noGrp="1"/>
          </p:cNvSpPr>
          <p:nvPr/>
        </p:nvSpPr>
        <p:spPr>
          <a:xfrm>
            <a:off x="723900" y="506730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Keep recovery codes securely offline</a:t>
            </a:r>
          </a:p>
        </p:txBody>
      </p:sp>
      <p:sp>
        <p:nvSpPr>
          <p:cNvPr id="20" name="insulin-safe-8-dot">
            <a:extLst>
              <a:ext uri="{FF2B5EF4-FFF2-40B4-BE49-F238E27FC236}">
                <a16:creationId xmlns:a16="http://schemas.microsoft.com/office/drawing/2014/main" id="{EC200179-AC29-4DC7-9355-1D60090A7D7B}"/>
              </a:ext>
            </a:extLst>
          </p:cNvPr>
          <p:cNvSpPr>
            <a:spLocks noGrp="1"/>
          </p:cNvSpPr>
          <p:nvPr/>
        </p:nvSpPr>
        <p:spPr>
          <a:xfrm>
            <a:off x="476250" y="5610225"/>
            <a:ext cx="104775" cy="104775"/>
          </a:xfrm>
          <a:prstGeom prst="ellipse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insulin-safe-8-text">
            <a:extLst>
              <a:ext uri="{FF2B5EF4-FFF2-40B4-BE49-F238E27FC236}">
                <a16:creationId xmlns:a16="http://schemas.microsoft.com/office/drawing/2014/main" id="{E57CEC44-CF53-4A23-8DB2-A515959AE333}"/>
              </a:ext>
            </a:extLst>
          </p:cNvPr>
          <p:cNvSpPr>
            <a:spLocks noGrp="1"/>
          </p:cNvSpPr>
          <p:nvPr/>
        </p:nvSpPr>
        <p:spPr>
          <a:xfrm>
            <a:off x="723900" y="5543550"/>
            <a:ext cx="3390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Save the local emergency number before arrival</a:t>
            </a:r>
          </a:p>
        </p:txBody>
      </p:sp>
      <p:sp>
        <p:nvSpPr>
          <p:cNvPr id="22" name="crown-frame">
            <a:extLst>
              <a:ext uri="{FF2B5EF4-FFF2-40B4-BE49-F238E27FC236}">
                <a16:creationId xmlns:a16="http://schemas.microsoft.com/office/drawing/2014/main" id="{E8E5A0CD-18AA-41C0-B844-31EFFC76A4CD}"/>
              </a:ext>
            </a:extLst>
          </p:cNvPr>
          <p:cNvSpPr>
            <a:spLocks noGrp="1"/>
          </p:cNvSpPr>
          <p:nvPr/>
        </p:nvSpPr>
        <p:spPr>
          <a:xfrm>
            <a:off x="4438650" y="2095500"/>
            <a:ext cx="2647950" cy="3857625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vietnam-story">
            <a:extLst>
              <a:ext uri="{FF2B5EF4-FFF2-40B4-BE49-F238E27FC236}">
                <a16:creationId xmlns:a16="http://schemas.microsoft.com/office/drawing/2014/main" id="{50E69DB2-34AC-4864-850E-F957B1A4B128}"/>
              </a:ext>
            </a:extLst>
          </p:cNvPr>
          <p:cNvSpPr>
            <a:spLocks noGrp="1"/>
          </p:cNvSpPr>
          <p:nvPr/>
        </p:nvSpPr>
        <p:spPr>
          <a:xfrm>
            <a:off x="476250" y="6429375"/>
            <a:ext cx="6610350" cy="2000250"/>
          </a:xfrm>
          <a:prstGeom prst="rect">
            <a:avLst/>
          </a:prstGeom>
          <a:solidFill>
            <a:srgbClr val="0A2942"/>
          </a:solidFill>
          <a:ln w="0">
            <a:solidFill>
              <a:srgbClr val="0A2942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vietnam-story-label">
            <a:extLst>
              <a:ext uri="{FF2B5EF4-FFF2-40B4-BE49-F238E27FC236}">
                <a16:creationId xmlns:a16="http://schemas.microsoft.com/office/drawing/2014/main" id="{357531E7-F635-4C0F-9577-32C2F20917EF}"/>
              </a:ext>
            </a:extLst>
          </p:cNvPr>
          <p:cNvSpPr>
            <a:spLocks noGrp="1"/>
          </p:cNvSpPr>
          <p:nvPr/>
        </p:nvSpPr>
        <p:spPr>
          <a:xfrm>
            <a:off x="781050" y="674370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9FC5F8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FC5F8"/>
                </a:solidFill>
                <a:latin typeface="Aptos"/>
                <a:ea typeface="Aptos"/>
                <a:cs typeface="Aptos"/>
              </a:rPr>
              <a:t>IF EVERY DEVICE DIES</a:t>
            </a:r>
          </a:p>
        </p:txBody>
      </p:sp>
      <p:sp>
        <p:nvSpPr>
          <p:cNvPr id="26" name="vietnam-story-quote-mark">
            <a:extLst>
              <a:ext uri="{FF2B5EF4-FFF2-40B4-BE49-F238E27FC236}">
                <a16:creationId xmlns:a16="http://schemas.microsoft.com/office/drawing/2014/main" id="{9C36FAC6-F4C1-4651-8A4F-2A20C24DD721}"/>
              </a:ext>
            </a:extLst>
          </p:cNvPr>
          <p:cNvSpPr>
            <a:spLocks noGrp="1"/>
          </p:cNvSpPr>
          <p:nvPr/>
        </p:nvSpPr>
        <p:spPr>
          <a:xfrm>
            <a:off x="762000" y="7115175"/>
            <a:ext cx="3238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050" b="1" i="0">
                <a:solidFill>
                  <a:srgbClr val="E9B64F"/>
                </a:solidFill>
                <a:latin typeface="Aptos Display"/>
                <a:ea typeface="Aptos Display"/>
                <a:cs typeface="Aptos Display"/>
              </a:defRPr>
            </a:pPr>
            <a:endParaRPr/>
          </a:p>
        </p:txBody>
      </p:sp>
      <p:sp>
        <p:nvSpPr>
          <p:cNvPr id="27" name="vietnam-story-copy">
            <a:extLst>
              <a:ext uri="{FF2B5EF4-FFF2-40B4-BE49-F238E27FC236}">
                <a16:creationId xmlns:a16="http://schemas.microsoft.com/office/drawing/2014/main" id="{42341341-B194-4DCB-BDA8-BECEFBBEA1D5}"/>
              </a:ext>
            </a:extLst>
          </p:cNvPr>
          <p:cNvSpPr>
            <a:spLocks noGrp="1"/>
          </p:cNvSpPr>
          <p:nvPr/>
        </p:nvSpPr>
        <p:spPr>
          <a:xfrm>
            <a:off x="1209675" y="7037613"/>
            <a:ext cx="54864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8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Your paper card should list family numbers, insurer</a:t>
            </a:r>
            <a:r>
              <a:rPr lang="en-GB"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 and </a:t>
            </a:r>
            <a:r>
              <a:rPr sz="1875" b="1" i="0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local emergency services.</a:t>
            </a:r>
          </a:p>
        </p:txBody>
      </p:sp>
      <p:sp>
        <p:nvSpPr>
          <p:cNvPr id="29" name="insulin-key-rule">
            <a:extLst>
              <a:ext uri="{FF2B5EF4-FFF2-40B4-BE49-F238E27FC236}">
                <a16:creationId xmlns:a16="http://schemas.microsoft.com/office/drawing/2014/main" id="{763CB7BE-8A81-4874-9E48-7B8BAE200EB9}"/>
              </a:ext>
            </a:extLst>
          </p:cNvPr>
          <p:cNvSpPr>
            <a:spLocks noGrp="1"/>
          </p:cNvSpPr>
          <p:nvPr/>
        </p:nvSpPr>
        <p:spPr>
          <a:xfrm>
            <a:off x="476250" y="9248775"/>
            <a:ext cx="647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2250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If every device dies, paper still works.</a:t>
            </a:r>
          </a:p>
        </p:txBody>
      </p:sp>
      <p:sp>
        <p:nvSpPr>
          <p:cNvPr id="30" name="footer-rule-3">
            <a:extLst>
              <a:ext uri="{FF2B5EF4-FFF2-40B4-BE49-F238E27FC236}">
                <a16:creationId xmlns:a16="http://schemas.microsoft.com/office/drawing/2014/main" id="{923D82E1-856C-4077-BB93-0D3C2E694412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footer-left-3">
            <a:extLst>
              <a:ext uri="{FF2B5EF4-FFF2-40B4-BE49-F238E27FC236}">
                <a16:creationId xmlns:a16="http://schemas.microsoft.com/office/drawing/2014/main" id="{622B3FEC-8D87-44C9-8FD9-9C4910CF942E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32" name="footer-right-3">
            <a:extLst>
              <a:ext uri="{FF2B5EF4-FFF2-40B4-BE49-F238E27FC236}">
                <a16:creationId xmlns:a16="http://schemas.microsoft.com/office/drawing/2014/main" id="{F8B9AD12-5E1C-4D2F-840A-455FA1D1060E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EBD57E-F5CB-2164-CCF1-EF61C307DE95}"/>
              </a:ext>
            </a:extLst>
          </p:cNvPr>
          <p:cNvSpPr>
            <a:spLocks noGrp="1"/>
          </p:cNvSpPr>
          <p:nvPr/>
        </p:nvSpPr>
        <p:spPr>
          <a:xfrm>
            <a:off x="654049" y="3231042"/>
            <a:ext cx="3784600" cy="336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6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Family phone numbers on paper</a:t>
            </a: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38651" y="2402785"/>
            <a:ext cx="2647950" cy="329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76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-accent-Hypos &amp; severe allergies">
            <a:extLst>
              <a:ext uri="{FF2B5EF4-FFF2-40B4-BE49-F238E27FC236}">
                <a16:creationId xmlns:a16="http://schemas.microsoft.com/office/drawing/2014/main" id="{9C583A33-5A23-442E-8EA1-DFDBF58BEE60}"/>
              </a:ext>
            </a:extLst>
          </p:cNvPr>
          <p:cNvSpPr>
            <a:spLocks noGrp="1"/>
          </p:cNvSpPr>
          <p:nvPr/>
        </p:nvSpPr>
        <p:spPr>
          <a:xfrm>
            <a:off x="476250" y="457200"/>
            <a:ext cx="228600" cy="47625"/>
          </a:xfrm>
          <a:prstGeom prst="rect">
            <a:avLst/>
          </a:prstGeom>
          <a:solidFill>
            <a:srgbClr val="2D6CDF"/>
          </a:solidFill>
          <a:ln w="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" name="section-label-Hypos &amp; severe allergies">
            <a:extLst>
              <a:ext uri="{FF2B5EF4-FFF2-40B4-BE49-F238E27FC236}">
                <a16:creationId xmlns:a16="http://schemas.microsoft.com/office/drawing/2014/main" id="{BBF7B1DF-187C-49C0-AE93-DE5A3A630416}"/>
              </a:ext>
            </a:extLst>
          </p:cNvPr>
          <p:cNvSpPr>
            <a:spLocks noGrp="1"/>
          </p:cNvSpPr>
          <p:nvPr/>
        </p:nvSpPr>
        <p:spPr>
          <a:xfrm>
            <a:off x="800100" y="419100"/>
            <a:ext cx="3143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STOMACH ILLNESS</a:t>
            </a:r>
          </a:p>
        </p:txBody>
      </p:sp>
      <p:sp>
        <p:nvSpPr>
          <p:cNvPr id="3" name="page-number-4">
            <a:extLst>
              <a:ext uri="{FF2B5EF4-FFF2-40B4-BE49-F238E27FC236}">
                <a16:creationId xmlns:a16="http://schemas.microsoft.com/office/drawing/2014/main" id="{D79CA2C0-C7B2-438C-8CA9-7F2010308E30}"/>
              </a:ext>
            </a:extLst>
          </p:cNvPr>
          <p:cNvSpPr>
            <a:spLocks noGrp="1"/>
          </p:cNvSpPr>
          <p:nvPr/>
        </p:nvSpPr>
        <p:spPr>
          <a:xfrm>
            <a:off x="6305550" y="409575"/>
            <a:ext cx="781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09</a:t>
            </a:r>
            <a:r>
              <a:rPr sz="1125" b="1" i="0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 / </a:t>
            </a:r>
            <a:r>
              <a:rPr lang="en-GB" sz="1125" b="1" dirty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14</a:t>
            </a:r>
            <a:endParaRPr sz="1125" b="1" i="0" dirty="0">
              <a:solidFill>
                <a:srgbClr val="63728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title-4">
            <a:extLst>
              <a:ext uri="{FF2B5EF4-FFF2-40B4-BE49-F238E27FC236}">
                <a16:creationId xmlns:a16="http://schemas.microsoft.com/office/drawing/2014/main" id="{BB6D95FF-CF53-4BC4-90F1-4EE0FF66D747}"/>
              </a:ext>
            </a:extLst>
          </p:cNvPr>
          <p:cNvSpPr>
            <a:spLocks noGrp="1"/>
          </p:cNvSpPr>
          <p:nvPr/>
        </p:nvSpPr>
        <p:spPr>
          <a:xfrm>
            <a:off x="476250" y="819150"/>
            <a:ext cx="66103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1" i="0">
                <a:solidFill>
                  <a:srgbClr val="102235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 dirty="0">
                <a:solidFill>
                  <a:srgbClr val="102235"/>
                </a:solidFill>
                <a:latin typeface="Aptos Display"/>
                <a:ea typeface="Aptos Display"/>
                <a:cs typeface="Aptos Display"/>
              </a:rPr>
              <a:t>Prepare for illness</a:t>
            </a:r>
          </a:p>
        </p:txBody>
      </p:sp>
      <p:sp>
        <p:nvSpPr>
          <p:cNvPr id="5" name="kicker-4">
            <a:extLst>
              <a:ext uri="{FF2B5EF4-FFF2-40B4-BE49-F238E27FC236}">
                <a16:creationId xmlns:a16="http://schemas.microsoft.com/office/drawing/2014/main" id="{DE03FFB3-B7BE-4F7B-B6E2-C4D6EF4F9B3A}"/>
              </a:ext>
            </a:extLst>
          </p:cNvPr>
          <p:cNvSpPr>
            <a:spLocks noGrp="1"/>
          </p:cNvSpPr>
          <p:nvPr/>
        </p:nvSpPr>
        <p:spPr>
          <a:xfrm>
            <a:off x="476250" y="1438275"/>
            <a:ext cx="63246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3000"/>
              </a:lnSpc>
              <a:buNone/>
              <a:defRPr sz="1725" b="0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Dehydration can make glucose and ketones harder to manage, so pack the response in advance.</a:t>
            </a:r>
          </a:p>
        </p:txBody>
      </p:sp>
      <p:sp>
        <p:nvSpPr>
          <p:cNvPr id="6" name="hypo-kit-heading">
            <a:extLst>
              <a:ext uri="{FF2B5EF4-FFF2-40B4-BE49-F238E27FC236}">
                <a16:creationId xmlns:a16="http://schemas.microsoft.com/office/drawing/2014/main" id="{BB4CFA0E-7B2D-4517-A82C-F188D2C2B63C}"/>
              </a:ext>
            </a:extLst>
          </p:cNvPr>
          <p:cNvSpPr>
            <a:spLocks noGrp="1"/>
          </p:cNvSpPr>
          <p:nvPr/>
        </p:nvSpPr>
        <p:spPr>
          <a:xfrm>
            <a:off x="476250" y="21526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1425" b="1" i="0" dirty="0">
                <a:solidFill>
                  <a:srgbClr val="2D6CDF"/>
                </a:solidFill>
                <a:latin typeface="Aptos"/>
                <a:ea typeface="Aptos"/>
                <a:cs typeface="Aptos"/>
              </a:rPr>
              <a:t>PACK</a:t>
            </a:r>
          </a:p>
        </p:txBody>
      </p:sp>
      <p:sp>
        <p:nvSpPr>
          <p:cNvPr id="7" name="hypo-1-checkbox">
            <a:extLst>
              <a:ext uri="{FF2B5EF4-FFF2-40B4-BE49-F238E27FC236}">
                <a16:creationId xmlns:a16="http://schemas.microsoft.com/office/drawing/2014/main" id="{8A995FCB-6EE1-437B-8B68-DCDEB669DE49}"/>
              </a:ext>
            </a:extLst>
          </p:cNvPr>
          <p:cNvSpPr>
            <a:spLocks noGrp="1"/>
          </p:cNvSpPr>
          <p:nvPr/>
        </p:nvSpPr>
        <p:spPr>
          <a:xfrm>
            <a:off x="476250" y="26003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hypo-1-text">
            <a:extLst>
              <a:ext uri="{FF2B5EF4-FFF2-40B4-BE49-F238E27FC236}">
                <a16:creationId xmlns:a16="http://schemas.microsoft.com/office/drawing/2014/main" id="{8796FE64-CC5D-4807-86CB-C6E9DCDEC074}"/>
              </a:ext>
            </a:extLst>
          </p:cNvPr>
          <p:cNvSpPr>
            <a:spLocks noGrp="1"/>
          </p:cNvSpPr>
          <p:nvPr/>
        </p:nvSpPr>
        <p:spPr>
          <a:xfrm>
            <a:off x="781050" y="257175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Oral rehydration/electrolytes</a:t>
            </a:r>
          </a:p>
        </p:txBody>
      </p:sp>
      <p:sp>
        <p:nvSpPr>
          <p:cNvPr id="9" name="hypo-2-checkbox">
            <a:extLst>
              <a:ext uri="{FF2B5EF4-FFF2-40B4-BE49-F238E27FC236}">
                <a16:creationId xmlns:a16="http://schemas.microsoft.com/office/drawing/2014/main" id="{A1C3CEEB-CDB5-484D-98D5-DB7B32C9CC48}"/>
              </a:ext>
            </a:extLst>
          </p:cNvPr>
          <p:cNvSpPr>
            <a:spLocks noGrp="1"/>
          </p:cNvSpPr>
          <p:nvPr/>
        </p:nvSpPr>
        <p:spPr>
          <a:xfrm>
            <a:off x="476250" y="30575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hypo-2-text">
            <a:extLst>
              <a:ext uri="{FF2B5EF4-FFF2-40B4-BE49-F238E27FC236}">
                <a16:creationId xmlns:a16="http://schemas.microsoft.com/office/drawing/2014/main" id="{DCA30A86-3357-4554-96A7-B73FD2A019B7}"/>
              </a:ext>
            </a:extLst>
          </p:cNvPr>
          <p:cNvSpPr>
            <a:spLocks noGrp="1"/>
          </p:cNvSpPr>
          <p:nvPr/>
        </p:nvSpPr>
        <p:spPr>
          <a:xfrm>
            <a:off x="781050" y="3076575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Loperamide (Imodium), if suitable</a:t>
            </a:r>
          </a:p>
        </p:txBody>
      </p:sp>
      <p:sp>
        <p:nvSpPr>
          <p:cNvPr id="11" name="hypo-3-checkbox">
            <a:extLst>
              <a:ext uri="{FF2B5EF4-FFF2-40B4-BE49-F238E27FC236}">
                <a16:creationId xmlns:a16="http://schemas.microsoft.com/office/drawing/2014/main" id="{57964782-2ACB-4EC4-880B-2B46E5BD5B9E}"/>
              </a:ext>
            </a:extLst>
          </p:cNvPr>
          <p:cNvSpPr>
            <a:spLocks noGrp="1"/>
          </p:cNvSpPr>
          <p:nvPr/>
        </p:nvSpPr>
        <p:spPr>
          <a:xfrm>
            <a:off x="476250" y="35147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hypo-3-text">
            <a:extLst>
              <a:ext uri="{FF2B5EF4-FFF2-40B4-BE49-F238E27FC236}">
                <a16:creationId xmlns:a16="http://schemas.microsoft.com/office/drawing/2014/main" id="{B048899C-6758-495D-B3D9-431EB7D22D3A}"/>
              </a:ext>
            </a:extLst>
          </p:cNvPr>
          <p:cNvSpPr>
            <a:spLocks noGrp="1"/>
          </p:cNvSpPr>
          <p:nvPr/>
        </p:nvSpPr>
        <p:spPr>
          <a:xfrm>
            <a:off x="781050" y="348615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02235"/>
                </a:solidFill>
                <a:latin typeface="Aptos"/>
                <a:ea typeface="Aptos"/>
                <a:cs typeface="Aptos"/>
              </a:rPr>
              <a:t>Probiotics, if in your routine</a:t>
            </a:r>
          </a:p>
        </p:txBody>
      </p:sp>
      <p:sp>
        <p:nvSpPr>
          <p:cNvPr id="13" name="hypo-4-checkbox">
            <a:extLst>
              <a:ext uri="{FF2B5EF4-FFF2-40B4-BE49-F238E27FC236}">
                <a16:creationId xmlns:a16="http://schemas.microsoft.com/office/drawing/2014/main" id="{96C4326F-0F01-4292-8C49-C90ADDF6BFED}"/>
              </a:ext>
            </a:extLst>
          </p:cNvPr>
          <p:cNvSpPr>
            <a:spLocks noGrp="1"/>
          </p:cNvSpPr>
          <p:nvPr/>
        </p:nvSpPr>
        <p:spPr>
          <a:xfrm>
            <a:off x="476250" y="397192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hypo-4-text">
            <a:extLst>
              <a:ext uri="{FF2B5EF4-FFF2-40B4-BE49-F238E27FC236}">
                <a16:creationId xmlns:a16="http://schemas.microsoft.com/office/drawing/2014/main" id="{F8BC98CA-6855-49EF-8824-5B3C8B33308F}"/>
              </a:ext>
            </a:extLst>
          </p:cNvPr>
          <p:cNvSpPr>
            <a:spLocks noGrp="1"/>
          </p:cNvSpPr>
          <p:nvPr/>
        </p:nvSpPr>
        <p:spPr>
          <a:xfrm>
            <a:off x="800100" y="3910013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Digital thermometer</a:t>
            </a:r>
          </a:p>
        </p:txBody>
      </p:sp>
      <p:sp>
        <p:nvSpPr>
          <p:cNvPr id="15" name="hypo-allergy-rule">
            <a:extLst>
              <a:ext uri="{FF2B5EF4-FFF2-40B4-BE49-F238E27FC236}">
                <a16:creationId xmlns:a16="http://schemas.microsoft.com/office/drawing/2014/main" id="{C9B27063-2F39-46FA-BE72-F009E7B17E95}"/>
              </a:ext>
            </a:extLst>
          </p:cNvPr>
          <p:cNvSpPr>
            <a:spLocks noGrp="1"/>
          </p:cNvSpPr>
          <p:nvPr/>
        </p:nvSpPr>
        <p:spPr>
          <a:xfrm>
            <a:off x="476250" y="4614862"/>
            <a:ext cx="342900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allergy-kit-heading">
            <a:extLst>
              <a:ext uri="{FF2B5EF4-FFF2-40B4-BE49-F238E27FC236}">
                <a16:creationId xmlns:a16="http://schemas.microsoft.com/office/drawing/2014/main" id="{482F9349-B205-47BC-A0B9-A6D68C13FAAB}"/>
              </a:ext>
            </a:extLst>
          </p:cNvPr>
          <p:cNvSpPr>
            <a:spLocks noGrp="1"/>
          </p:cNvSpPr>
          <p:nvPr/>
        </p:nvSpPr>
        <p:spPr>
          <a:xfrm>
            <a:off x="476250" y="47625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DC5A57"/>
                </a:solidFill>
                <a:latin typeface="Aptos"/>
                <a:ea typeface="Aptos"/>
                <a:cs typeface="Aptos"/>
              </a:defRPr>
            </a:pPr>
            <a:r>
              <a:rPr sz="1425" b="1" i="0" dirty="0">
                <a:solidFill>
                  <a:srgbClr val="DC5A57"/>
                </a:solidFill>
                <a:latin typeface="Aptos"/>
                <a:ea typeface="Aptos"/>
                <a:cs typeface="Aptos"/>
              </a:rPr>
              <a:t>TYPE 1 SICK-DAY KIT</a:t>
            </a:r>
          </a:p>
        </p:txBody>
      </p:sp>
      <p:sp>
        <p:nvSpPr>
          <p:cNvPr id="17" name="allergy-1-checkbox">
            <a:extLst>
              <a:ext uri="{FF2B5EF4-FFF2-40B4-BE49-F238E27FC236}">
                <a16:creationId xmlns:a16="http://schemas.microsoft.com/office/drawing/2014/main" id="{BD254B53-DB92-4CCF-8F7E-A9F03CF1AF4B}"/>
              </a:ext>
            </a:extLst>
          </p:cNvPr>
          <p:cNvSpPr>
            <a:spLocks noGrp="1"/>
          </p:cNvSpPr>
          <p:nvPr/>
        </p:nvSpPr>
        <p:spPr>
          <a:xfrm>
            <a:off x="476250" y="5210175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allergy-1-text">
            <a:extLst>
              <a:ext uri="{FF2B5EF4-FFF2-40B4-BE49-F238E27FC236}">
                <a16:creationId xmlns:a16="http://schemas.microsoft.com/office/drawing/2014/main" id="{7063B24D-D0A9-4700-9657-71C280B9A929}"/>
              </a:ext>
            </a:extLst>
          </p:cNvPr>
          <p:cNvSpPr>
            <a:spLocks noGrp="1"/>
          </p:cNvSpPr>
          <p:nvPr/>
        </p:nvSpPr>
        <p:spPr>
          <a:xfrm>
            <a:off x="781050" y="51816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Ketone meter and in-date strips</a:t>
            </a:r>
          </a:p>
        </p:txBody>
      </p:sp>
      <p:sp>
        <p:nvSpPr>
          <p:cNvPr id="20" name="allergy-2-text">
            <a:extLst>
              <a:ext uri="{FF2B5EF4-FFF2-40B4-BE49-F238E27FC236}">
                <a16:creationId xmlns:a16="http://schemas.microsoft.com/office/drawing/2014/main" id="{B0F57940-F992-4AD4-A493-F12B43DE0322}"/>
              </a:ext>
            </a:extLst>
          </p:cNvPr>
          <p:cNvSpPr>
            <a:spLocks noGrp="1"/>
          </p:cNvSpPr>
          <p:nvPr/>
        </p:nvSpPr>
        <p:spPr>
          <a:xfrm>
            <a:off x="781050" y="5638800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1" name="allergy-3-checkbox">
            <a:extLst>
              <a:ext uri="{FF2B5EF4-FFF2-40B4-BE49-F238E27FC236}">
                <a16:creationId xmlns:a16="http://schemas.microsoft.com/office/drawing/2014/main" id="{206052B6-836E-4EAA-A488-AF15D2FD370E}"/>
              </a:ext>
            </a:extLst>
          </p:cNvPr>
          <p:cNvSpPr>
            <a:spLocks noGrp="1"/>
          </p:cNvSpPr>
          <p:nvPr/>
        </p:nvSpPr>
        <p:spPr>
          <a:xfrm>
            <a:off x="476249" y="574302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allergy-3-text">
            <a:extLst>
              <a:ext uri="{FF2B5EF4-FFF2-40B4-BE49-F238E27FC236}">
                <a16:creationId xmlns:a16="http://schemas.microsoft.com/office/drawing/2014/main" id="{4034101A-2218-4D14-8842-71DE97C19480}"/>
              </a:ext>
            </a:extLst>
          </p:cNvPr>
          <p:cNvSpPr>
            <a:spLocks noGrp="1"/>
          </p:cNvSpPr>
          <p:nvPr/>
        </p:nvSpPr>
        <p:spPr>
          <a:xfrm>
            <a:off x="809625" y="5700712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Written sick-day plan</a:t>
            </a:r>
          </a:p>
        </p:txBody>
      </p:sp>
      <p:sp>
        <p:nvSpPr>
          <p:cNvPr id="27" name="allergy-6-checkbox">
            <a:extLst>
              <a:ext uri="{FF2B5EF4-FFF2-40B4-BE49-F238E27FC236}">
                <a16:creationId xmlns:a16="http://schemas.microsoft.com/office/drawing/2014/main" id="{0DF716E2-42A0-42ED-A57E-92E2B71AE352}"/>
              </a:ext>
            </a:extLst>
          </p:cNvPr>
          <p:cNvSpPr>
            <a:spLocks noGrp="1"/>
          </p:cNvSpPr>
          <p:nvPr/>
        </p:nvSpPr>
        <p:spPr>
          <a:xfrm>
            <a:off x="476249" y="61150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allergy-6-text">
            <a:extLst>
              <a:ext uri="{FF2B5EF4-FFF2-40B4-BE49-F238E27FC236}">
                <a16:creationId xmlns:a16="http://schemas.microsoft.com/office/drawing/2014/main" id="{0115A49D-6FA5-499A-AFA7-70428E06B0F7}"/>
              </a:ext>
            </a:extLst>
          </p:cNvPr>
          <p:cNvSpPr>
            <a:spLocks noGrp="1"/>
          </p:cNvSpPr>
          <p:nvPr/>
        </p:nvSpPr>
        <p:spPr>
          <a:xfrm>
            <a:off x="800100" y="6090794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Soap and hand sanitizer</a:t>
            </a:r>
          </a:p>
        </p:txBody>
      </p:sp>
      <p:sp>
        <p:nvSpPr>
          <p:cNvPr id="31" name="lotus-frame">
            <a:extLst>
              <a:ext uri="{FF2B5EF4-FFF2-40B4-BE49-F238E27FC236}">
                <a16:creationId xmlns:a16="http://schemas.microsoft.com/office/drawing/2014/main" id="{8C8B6665-0777-406C-ABF9-072CF55E6E8E}"/>
              </a:ext>
            </a:extLst>
          </p:cNvPr>
          <p:cNvSpPr>
            <a:spLocks noGrp="1"/>
          </p:cNvSpPr>
          <p:nvPr/>
        </p:nvSpPr>
        <p:spPr>
          <a:xfrm>
            <a:off x="4324350" y="2133600"/>
            <a:ext cx="2762250" cy="4400550"/>
          </a:xfrm>
          <a:prstGeom prst="rect">
            <a:avLst/>
          </a:prstGeom>
          <a:solidFill>
            <a:srgbClr val="F8E8E6"/>
          </a:solidFill>
          <a:ln w="0">
            <a:solidFill>
              <a:srgbClr val="F8E8E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offline-callout">
            <a:extLst>
              <a:ext uri="{FF2B5EF4-FFF2-40B4-BE49-F238E27FC236}">
                <a16:creationId xmlns:a16="http://schemas.microsoft.com/office/drawing/2014/main" id="{97B43938-6FCB-49AF-8D8C-897BA13D58A5}"/>
              </a:ext>
            </a:extLst>
          </p:cNvPr>
          <p:cNvSpPr>
            <a:spLocks noGrp="1"/>
          </p:cNvSpPr>
          <p:nvPr/>
        </p:nvSpPr>
        <p:spPr>
          <a:xfrm>
            <a:off x="4324350" y="6867525"/>
            <a:ext cx="2762250" cy="1619250"/>
          </a:xfrm>
          <a:prstGeom prst="rect">
            <a:avLst/>
          </a:prstGeom>
          <a:solidFill>
            <a:srgbClr val="E7F0FB"/>
          </a:solidFill>
          <a:ln w="0">
            <a:solidFill>
              <a:srgbClr val="E7F0F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offline-callout-label">
            <a:extLst>
              <a:ext uri="{FF2B5EF4-FFF2-40B4-BE49-F238E27FC236}">
                <a16:creationId xmlns:a16="http://schemas.microsoft.com/office/drawing/2014/main" id="{07C5C005-5AE7-4347-A1F2-B185A7530F5D}"/>
              </a:ext>
            </a:extLst>
          </p:cNvPr>
          <p:cNvSpPr>
            <a:spLocks noGrp="1"/>
          </p:cNvSpPr>
          <p:nvPr/>
        </p:nvSpPr>
        <p:spPr>
          <a:xfrm>
            <a:off x="4572000" y="7143750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6CD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D6CDF"/>
                </a:solidFill>
                <a:latin typeface="Aptos"/>
                <a:ea typeface="Aptos"/>
                <a:cs typeface="Aptos"/>
              </a:rPr>
              <a:t>CHECK FIRST</a:t>
            </a:r>
          </a:p>
        </p:txBody>
      </p:sp>
      <p:sp>
        <p:nvSpPr>
          <p:cNvPr id="35" name="offline-callout-copy">
            <a:extLst>
              <a:ext uri="{FF2B5EF4-FFF2-40B4-BE49-F238E27FC236}">
                <a16:creationId xmlns:a16="http://schemas.microsoft.com/office/drawing/2014/main" id="{C8715D75-CD6E-44DC-B96F-8655005B52B4}"/>
              </a:ext>
            </a:extLst>
          </p:cNvPr>
          <p:cNvSpPr>
            <a:spLocks noGrp="1"/>
          </p:cNvSpPr>
          <p:nvPr/>
        </p:nvSpPr>
        <p:spPr>
          <a:xfrm>
            <a:off x="4572000" y="7534275"/>
            <a:ext cx="2190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1650" b="1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1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Look after your feet! Check for cuts and bruises etc regularly. </a:t>
            </a:r>
            <a:endParaRPr sz="1650" b="1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6" name="emergency-reach-bar">
            <a:extLst>
              <a:ext uri="{FF2B5EF4-FFF2-40B4-BE49-F238E27FC236}">
                <a16:creationId xmlns:a16="http://schemas.microsoft.com/office/drawing/2014/main" id="{5F2EE7E4-F524-479B-A47B-E467BF90F126}"/>
              </a:ext>
            </a:extLst>
          </p:cNvPr>
          <p:cNvSpPr>
            <a:spLocks noGrp="1"/>
          </p:cNvSpPr>
          <p:nvPr/>
        </p:nvSpPr>
        <p:spPr>
          <a:xfrm>
            <a:off x="476250" y="8724900"/>
            <a:ext cx="6610350" cy="990600"/>
          </a:xfrm>
          <a:prstGeom prst="rect">
            <a:avLst/>
          </a:prstGeom>
          <a:solidFill>
            <a:srgbClr val="DC5A57"/>
          </a:solidFill>
          <a:ln w="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emergency-reach-copy">
            <a:extLst>
              <a:ext uri="{FF2B5EF4-FFF2-40B4-BE49-F238E27FC236}">
                <a16:creationId xmlns:a16="http://schemas.microsoft.com/office/drawing/2014/main" id="{B11C80F2-ED9F-4F66-90BB-6AB82569DFB5}"/>
              </a:ext>
            </a:extLst>
          </p:cNvPr>
          <p:cNvSpPr>
            <a:spLocks noGrp="1"/>
          </p:cNvSpPr>
          <p:nvPr/>
        </p:nvSpPr>
        <p:spPr>
          <a:xfrm>
            <a:off x="742950" y="8915400"/>
            <a:ext cx="60769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98000"/>
              </a:lnSpc>
              <a:buNone/>
              <a:defRPr sz="1575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 dirty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Never s</a:t>
            </a:r>
            <a:r>
              <a:rPr lang="en-GB" sz="1575" b="1" i="0" dirty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kip</a:t>
            </a:r>
            <a:r>
              <a:rPr sz="1575" b="1" i="0" dirty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 insulin. Seek urgent advice for persistent vomiting, inability to keep fluids down, or high or rising ketones.</a:t>
            </a:r>
            <a:r>
              <a:rPr lang="en-GB" sz="1575" b="1" i="0" dirty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 Always consult with a healthcare professional if necessary. </a:t>
            </a:r>
            <a:endParaRPr sz="1575" b="1" i="0" dirty="0">
              <a:solidFill>
                <a:srgbClr val="FFFFFF"/>
              </a:solidFill>
              <a:latin typeface="Aptos Display"/>
              <a:ea typeface="Aptos Display"/>
              <a:cs typeface="Aptos Display"/>
            </a:endParaRPr>
          </a:p>
        </p:txBody>
      </p:sp>
      <p:sp>
        <p:nvSpPr>
          <p:cNvPr id="38" name="footer-rule-4">
            <a:extLst>
              <a:ext uri="{FF2B5EF4-FFF2-40B4-BE49-F238E27FC236}">
                <a16:creationId xmlns:a16="http://schemas.microsoft.com/office/drawing/2014/main" id="{E32909B3-B76B-43B9-9764-9050939DB2CE}"/>
              </a:ext>
            </a:extLst>
          </p:cNvPr>
          <p:cNvSpPr>
            <a:spLocks noGrp="1"/>
          </p:cNvSpPr>
          <p:nvPr/>
        </p:nvSpPr>
        <p:spPr>
          <a:xfrm>
            <a:off x="476250" y="10210800"/>
            <a:ext cx="6610350" cy="9525"/>
          </a:xfrm>
          <a:prstGeom prst="rect">
            <a:avLst/>
          </a:prstGeom>
          <a:solidFill>
            <a:srgbClr val="D6DEE7"/>
          </a:solidFill>
          <a:ln w="0">
            <a:solidFill>
              <a:srgbClr val="D6DEE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footer-left-4">
            <a:extLst>
              <a:ext uri="{FF2B5EF4-FFF2-40B4-BE49-F238E27FC236}">
                <a16:creationId xmlns:a16="http://schemas.microsoft.com/office/drawing/2014/main" id="{972EEC29-A78D-430B-8620-A8156A19FF2F}"/>
              </a:ext>
            </a:extLst>
          </p:cNvPr>
          <p:cNvSpPr>
            <a:spLocks noGrp="1"/>
          </p:cNvSpPr>
          <p:nvPr/>
        </p:nvSpPr>
        <p:spPr>
          <a:xfrm>
            <a:off x="476250" y="10325100"/>
            <a:ext cx="4000500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THE ULTIMATE TYPE 1 TRAVEL PACKING LIST</a:t>
            </a:r>
          </a:p>
        </p:txBody>
      </p:sp>
      <p:sp>
        <p:nvSpPr>
          <p:cNvPr id="40" name="footer-right-4">
            <a:extLst>
              <a:ext uri="{FF2B5EF4-FFF2-40B4-BE49-F238E27FC236}">
                <a16:creationId xmlns:a16="http://schemas.microsoft.com/office/drawing/2014/main" id="{652C653B-71C6-40FF-B1FA-1EB15B9DCD1A}"/>
              </a:ext>
            </a:extLst>
          </p:cNvPr>
          <p:cNvSpPr>
            <a:spLocks noGrp="1"/>
          </p:cNvSpPr>
          <p:nvPr/>
        </p:nvSpPr>
        <p:spPr>
          <a:xfrm>
            <a:off x="6724650" y="10306050"/>
            <a:ext cx="3619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050" b="1" i="0">
                <a:solidFill>
                  <a:srgbClr val="637282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637282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4350" y="2133600"/>
            <a:ext cx="2762250" cy="4400550"/>
          </a:xfrm>
          <a:prstGeom prst="rect">
            <a:avLst/>
          </a:prstGeom>
        </p:spPr>
      </p:pic>
      <p:sp>
        <p:nvSpPr>
          <p:cNvPr id="23" name="hypo-4-text">
            <a:extLst>
              <a:ext uri="{FF2B5EF4-FFF2-40B4-BE49-F238E27FC236}">
                <a16:creationId xmlns:a16="http://schemas.microsoft.com/office/drawing/2014/main" id="{13EE1D66-E79B-7F25-E573-2B4A267224CF}"/>
              </a:ext>
            </a:extLst>
          </p:cNvPr>
          <p:cNvSpPr>
            <a:spLocks noGrp="1"/>
          </p:cNvSpPr>
          <p:nvPr/>
        </p:nvSpPr>
        <p:spPr>
          <a:xfrm>
            <a:off x="819150" y="4238625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 err="1">
                <a:solidFill>
                  <a:srgbClr val="102235"/>
                </a:solidFill>
                <a:latin typeface="Aptos"/>
                <a:ea typeface="Aptos"/>
                <a:cs typeface="Aptos"/>
              </a:rPr>
              <a:t>Senakok</a:t>
            </a:r>
            <a:r>
              <a:rPr lang="en-GB" sz="165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(helps loosen stools)</a:t>
            </a: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 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4" name="hypo-4-checkbox">
            <a:extLst>
              <a:ext uri="{FF2B5EF4-FFF2-40B4-BE49-F238E27FC236}">
                <a16:creationId xmlns:a16="http://schemas.microsoft.com/office/drawing/2014/main" id="{FF70DF45-DF9C-D96D-5BE6-B21DA3F8C6A5}"/>
              </a:ext>
            </a:extLst>
          </p:cNvPr>
          <p:cNvSpPr>
            <a:spLocks noGrp="1"/>
          </p:cNvSpPr>
          <p:nvPr/>
        </p:nvSpPr>
        <p:spPr>
          <a:xfrm>
            <a:off x="489983" y="4281487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2D6CD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allergy-6-checkbox">
            <a:extLst>
              <a:ext uri="{FF2B5EF4-FFF2-40B4-BE49-F238E27FC236}">
                <a16:creationId xmlns:a16="http://schemas.microsoft.com/office/drawing/2014/main" id="{F451DE4F-B251-E282-D930-C29389DA3A7F}"/>
              </a:ext>
            </a:extLst>
          </p:cNvPr>
          <p:cNvSpPr>
            <a:spLocks noGrp="1"/>
          </p:cNvSpPr>
          <p:nvPr/>
        </p:nvSpPr>
        <p:spPr>
          <a:xfrm>
            <a:off x="475849" y="657225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allergy-6-text">
            <a:extLst>
              <a:ext uri="{FF2B5EF4-FFF2-40B4-BE49-F238E27FC236}">
                <a16:creationId xmlns:a16="http://schemas.microsoft.com/office/drawing/2014/main" id="{289EEE25-1063-5650-E3F0-7CFE3264B42B}"/>
              </a:ext>
            </a:extLst>
          </p:cNvPr>
          <p:cNvSpPr>
            <a:spLocks noGrp="1"/>
          </p:cNvSpPr>
          <p:nvPr/>
        </p:nvSpPr>
        <p:spPr>
          <a:xfrm>
            <a:off x="809625" y="6547994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Small first aid kit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0" name="allergy-6-checkbox">
            <a:extLst>
              <a:ext uri="{FF2B5EF4-FFF2-40B4-BE49-F238E27FC236}">
                <a16:creationId xmlns:a16="http://schemas.microsoft.com/office/drawing/2014/main" id="{B9370849-2DAB-DA7C-5618-9EB91366D6AD}"/>
              </a:ext>
            </a:extLst>
          </p:cNvPr>
          <p:cNvSpPr>
            <a:spLocks noGrp="1"/>
          </p:cNvSpPr>
          <p:nvPr/>
        </p:nvSpPr>
        <p:spPr>
          <a:xfrm>
            <a:off x="492658" y="7019370"/>
            <a:ext cx="180975" cy="180975"/>
          </a:xfrm>
          <a:prstGeom prst="rect">
            <a:avLst/>
          </a:prstGeom>
          <a:solidFill>
            <a:srgbClr val="FFFFFF"/>
          </a:solidFill>
          <a:ln w="19050">
            <a:solidFill>
              <a:srgbClr val="DC5A5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allergy-6-text">
            <a:extLst>
              <a:ext uri="{FF2B5EF4-FFF2-40B4-BE49-F238E27FC236}">
                <a16:creationId xmlns:a16="http://schemas.microsoft.com/office/drawing/2014/main" id="{8F1FB188-3A2F-B2A2-CA22-7802B09C5551}"/>
              </a:ext>
            </a:extLst>
          </p:cNvPr>
          <p:cNvSpPr>
            <a:spLocks noGrp="1"/>
          </p:cNvSpPr>
          <p:nvPr/>
        </p:nvSpPr>
        <p:spPr>
          <a:xfrm>
            <a:off x="819150" y="6986822"/>
            <a:ext cx="3124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5000"/>
              </a:lnSpc>
              <a:buNone/>
              <a:defRPr sz="1650" b="0" i="0">
                <a:solidFill>
                  <a:srgbClr val="102235"/>
                </a:solidFill>
                <a:latin typeface="Aptos"/>
                <a:ea typeface="Aptos"/>
                <a:cs typeface="Aptos"/>
              </a:defRPr>
            </a:pPr>
            <a:r>
              <a:rPr lang="en-GB" sz="1650" b="0" i="0" dirty="0">
                <a:solidFill>
                  <a:srgbClr val="102235"/>
                </a:solidFill>
                <a:latin typeface="Aptos"/>
                <a:ea typeface="Aptos"/>
                <a:cs typeface="Aptos"/>
              </a:rPr>
              <a:t>Blister plasters</a:t>
            </a:r>
            <a:endParaRPr sz="1650" b="0" i="0" dirty="0">
              <a:solidFill>
                <a:srgbClr val="102235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62565249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2255</Words>
  <Application>Microsoft Macintosh PowerPoint</Application>
  <DocSecurity>0</DocSecurity>
  <PresentationFormat>Custom</PresentationFormat>
  <Paragraphs>309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Oliver Steadman</cp:lastModifiedBy>
  <cp:revision>10</cp:revision>
  <dcterms:created xsi:type="dcterms:W3CDTF">2026-07-21T22:38:44Z</dcterms:created>
  <dcterms:modified xsi:type="dcterms:W3CDTF">2026-07-23T18:24:53Z</dcterms:modified>
</cp:coreProperties>
</file>